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673" r:id="rId2"/>
  </p:sldMasterIdLst>
  <p:notesMasterIdLst>
    <p:notesMasterId r:id="rId8"/>
  </p:notesMasterIdLst>
  <p:sldIdLst>
    <p:sldId id="257" r:id="rId3"/>
    <p:sldId id="261" r:id="rId4"/>
    <p:sldId id="258" r:id="rId5"/>
    <p:sldId id="259" r:id="rId6"/>
    <p:sldId id="260"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el, Nicholas J LTJG NPC, PERS - 4412" initials="RNJLNP-4" lastIdx="2" clrIdx="0">
    <p:extLst>
      <p:ext uri="{19B8F6BF-5375-455C-9EA6-DF929625EA0E}">
        <p15:presenceInfo xmlns:p15="http://schemas.microsoft.com/office/powerpoint/2012/main" userId="S-1-5-21-1801674531-2146617017-725345543-52340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30145DA-ED88-467A-A14D-4C3EEB1B798B}" type="datetimeFigureOut">
              <a:rPr lang="en-US" smtClean="0"/>
              <a:pPr/>
              <a:t>1/30/2024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6807DF-265D-4127-9642-7DBE12E3FF5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Bullet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hasCustomPrompt="1"/>
          </p:nvPr>
        </p:nvSpPr>
        <p:spPr>
          <a:xfrm>
            <a:off x="306431" y="1616617"/>
            <a:ext cx="3046369" cy="4351338"/>
          </a:xfrm>
        </p:spPr>
        <p:txBody>
          <a:bodyPr/>
          <a:lstStyle>
            <a:lvl1pPr marL="0" marR="0" indent="0" algn="l" defTabSz="914400" rtl="0" eaLnBrk="1" fontAlgn="auto" latinLnBrk="0" hangingPunct="1">
              <a:lnSpc>
                <a:spcPts val="1400"/>
              </a:lnSpc>
              <a:spcBef>
                <a:spcPts val="0"/>
              </a:spcBef>
              <a:spcAft>
                <a:spcPts val="600"/>
              </a:spcAft>
              <a:buClr>
                <a:srgbClr val="002A7E"/>
              </a:buClr>
              <a:buSzTx/>
              <a:buFontTx/>
              <a:buNone/>
              <a:tabLst/>
              <a:defRPr sz="1100"/>
            </a:lvl1pPr>
            <a:lvl2pPr marL="225425" indent="0">
              <a:buFontTx/>
              <a:buNone/>
              <a:defRPr sz="1100"/>
            </a:lvl2pPr>
            <a:lvl3pPr marL="460375" indent="0">
              <a:buFontTx/>
              <a:buNone/>
              <a:defRPr sz="1100"/>
            </a:lvl3pPr>
            <a:lvl4pPr marL="627063" indent="0">
              <a:buFontTx/>
              <a:buNone/>
              <a:defRPr sz="1100"/>
            </a:lvl4pPr>
            <a:lvl5pPr marL="798513" indent="0">
              <a:buFontTx/>
              <a:buNone/>
              <a:defRPr sz="1100"/>
            </a:lvl5pPr>
          </a:lstStyle>
          <a:p>
            <a:pPr marL="0" marR="0" lvl="0" indent="0" algn="l" defTabSz="914400" rtl="0" eaLnBrk="1" fontAlgn="auto" latinLnBrk="0" hangingPunct="1">
              <a:lnSpc>
                <a:spcPts val="1400"/>
              </a:lnSpc>
              <a:spcBef>
                <a:spcPts val="0"/>
              </a:spcBef>
              <a:spcAft>
                <a:spcPts val="600"/>
              </a:spcAft>
              <a:buClr>
                <a:srgbClr val="002A7E"/>
              </a:buClr>
              <a:buSzTx/>
              <a:buFontTx/>
              <a:buNone/>
              <a:tabLst/>
              <a:defRPr/>
            </a:pPr>
            <a:r>
              <a:rPr lang="en-US" altLang="en-US" sz="1100" dirty="0">
                <a:latin typeface="Arial" panose="020B0604020202020204" pitchFamily="34" charset="0"/>
                <a:cs typeface="Arial" panose="020B0604020202020204" pitchFamily="34" charset="0"/>
              </a:rPr>
              <a:t>Click here to edit text. This is a sample text box. Regular text should be 11 pt. Arial.  Click here to edit text. This is a sample text box. 11 pt. Arial.  Click here to edit text. </a:t>
            </a:r>
            <a:endParaRPr lang="en-US" dirty="0"/>
          </a:p>
        </p:txBody>
      </p:sp>
      <p:sp>
        <p:nvSpPr>
          <p:cNvPr id="8" name="Content Placeholder 2"/>
          <p:cNvSpPr>
            <a:spLocks noGrp="1"/>
          </p:cNvSpPr>
          <p:nvPr>
            <p:ph sz="half" idx="10"/>
          </p:nvPr>
        </p:nvSpPr>
        <p:spPr>
          <a:xfrm>
            <a:off x="3621676" y="1616617"/>
            <a:ext cx="5217523"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752603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4FFF432-5045-49E2-A82B-C46DC32DAB65}" type="datetimeFigureOut">
              <a:rPr lang="en-US" smtClean="0"/>
              <a:pPr/>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203356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FFF432-5045-49E2-A82B-C46DC32DAB65}" type="datetimeFigureOut">
              <a:rPr lang="en-US" smtClean="0"/>
              <a:pPr/>
              <a:t>1/30/2024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4034556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4FFF432-5045-49E2-A82B-C46DC32DAB65}" type="datetimeFigureOut">
              <a:rPr lang="en-US" smtClean="0"/>
              <a:pPr/>
              <a:t>1/30/2024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155376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FF432-5045-49E2-A82B-C46DC32DAB65}" type="datetimeFigureOut">
              <a:rPr lang="en-US" smtClean="0"/>
              <a:pPr/>
              <a:t>1/30/2024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8005309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FFF432-5045-49E2-A82B-C46DC32DAB65}" type="datetimeFigureOut">
              <a:rPr lang="en-US" smtClean="0"/>
              <a:pPr/>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1107428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FFF432-5045-49E2-A82B-C46DC32DAB65}" type="datetimeFigureOut">
              <a:rPr lang="en-US" smtClean="0"/>
              <a:pPr/>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3972094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FFF432-5045-49E2-A82B-C46DC32DAB65}" type="datetimeFigureOut">
              <a:rPr lang="en-US" smtClean="0"/>
              <a:pPr/>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1535469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FFF432-5045-49E2-A82B-C46DC32DAB65}" type="datetimeFigureOut">
              <a:rPr lang="en-US" smtClean="0"/>
              <a:pPr/>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222206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 List &amp; Image">
    <p:spTree>
      <p:nvGrpSpPr>
        <p:cNvPr id="1" name=""/>
        <p:cNvGrpSpPr/>
        <p:nvPr/>
      </p:nvGrpSpPr>
      <p:grpSpPr>
        <a:xfrm>
          <a:off x="0" y="0"/>
          <a:ext cx="0" cy="0"/>
          <a:chOff x="0" y="0"/>
          <a:chExt cx="0" cy="0"/>
        </a:xfrm>
      </p:grpSpPr>
      <p:sp>
        <p:nvSpPr>
          <p:cNvPr id="6" name="Title 1"/>
          <p:cNvSpPr>
            <a:spLocks noGrp="1"/>
          </p:cNvSpPr>
          <p:nvPr>
            <p:ph type="title"/>
          </p:nvPr>
        </p:nvSpPr>
        <p:spPr>
          <a:xfrm>
            <a:off x="2595154" y="798843"/>
            <a:ext cx="5920196" cy="369332"/>
          </a:xfrm>
        </p:spPr>
        <p:txBody>
          <a:bodyPr/>
          <a:lstStyle/>
          <a:p>
            <a:r>
              <a:rPr lang="en-US" dirty="0"/>
              <a:t>Click to edit Master title style</a:t>
            </a:r>
          </a:p>
        </p:txBody>
      </p:sp>
      <p:sp>
        <p:nvSpPr>
          <p:cNvPr id="3" name="Text Placeholder 2"/>
          <p:cNvSpPr>
            <a:spLocks noGrp="1"/>
          </p:cNvSpPr>
          <p:nvPr>
            <p:ph type="body" idx="1" hasCustomPrompt="1"/>
          </p:nvPr>
        </p:nvSpPr>
        <p:spPr>
          <a:xfrm>
            <a:off x="630238" y="1681163"/>
            <a:ext cx="3868737" cy="823912"/>
          </a:xfrm>
        </p:spPr>
        <p:txBody>
          <a:bodyPr anchor="t" anchorCtr="0">
            <a:normAutofit/>
          </a:bodyPr>
          <a:lstStyle>
            <a:lvl1pPr marL="0" indent="0">
              <a:buNone/>
              <a:defRPr sz="1400" b="0" baseline="0">
                <a:solidFill>
                  <a:schemeClr val="tx1">
                    <a:lumMod val="50000"/>
                    <a:lumOff val="50000"/>
                  </a:schemeClr>
                </a:solidFill>
                <a:latin typeface="Arial Bold" panose="020B0704020202020204" pitchFamily="34" charset="0"/>
                <a:cs typeface="Arial Bold" panose="020B07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here to edit Subhead.</a:t>
            </a:r>
          </a:p>
        </p:txBody>
      </p:sp>
      <p:sp>
        <p:nvSpPr>
          <p:cNvPr id="4" name="Content Placeholder 3"/>
          <p:cNvSpPr>
            <a:spLocks noGrp="1"/>
          </p:cNvSpPr>
          <p:nvPr>
            <p:ph sz="half" idx="2"/>
          </p:nvPr>
        </p:nvSpPr>
        <p:spPr>
          <a:xfrm>
            <a:off x="630238" y="2104475"/>
            <a:ext cx="3868737" cy="3684588"/>
          </a:xfrm>
        </p:spPr>
        <p:txBody>
          <a:bodyPr/>
          <a:lstStyle>
            <a:lvl1pPr>
              <a:defRPr sz="1800"/>
            </a:lvl1pPr>
            <a:lvl2pPr>
              <a:defRPr sz="18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11"/>
          <p:cNvSpPr>
            <a:spLocks noGrp="1"/>
          </p:cNvSpPr>
          <p:nvPr>
            <p:ph type="pic" sz="quarter" idx="10"/>
          </p:nvPr>
        </p:nvSpPr>
        <p:spPr>
          <a:xfrm>
            <a:off x="4789488" y="1681163"/>
            <a:ext cx="3725862" cy="4108450"/>
          </a:xfrm>
        </p:spPr>
        <p:txBody>
          <a:bodyPr/>
          <a:lstStyle>
            <a:lvl1pPr marL="0" indent="0">
              <a:buNone/>
              <a:defRPr/>
            </a:lvl1pPr>
          </a:lstStyle>
          <a:p>
            <a:endParaRPr lang="en-US" dirty="0"/>
          </a:p>
        </p:txBody>
      </p:sp>
      <p:sp>
        <p:nvSpPr>
          <p:cNvPr id="8"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4198054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239097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spTree>
    <p:extLst>
      <p:ext uri="{BB962C8B-B14F-4D97-AF65-F5344CB8AC3E}">
        <p14:creationId xmlns:p14="http://schemas.microsoft.com/office/powerpoint/2010/main" val="186143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Title Pag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none" baseline="0">
                <a:solidFill>
                  <a:srgbClr val="002C76"/>
                </a:solidFill>
                <a:latin typeface="Helvetica"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Helvetic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160025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lank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857700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4FFF432-5045-49E2-A82B-C46DC32DAB65}" type="datetimeFigureOut">
              <a:rPr lang="en-US" smtClean="0"/>
              <a:pPr/>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3114856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FFF432-5045-49E2-A82B-C46DC32DAB65}" type="datetimeFigureOut">
              <a:rPr lang="en-US" smtClean="0"/>
              <a:pPr/>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454905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FFF432-5045-49E2-A82B-C46DC32DAB65}" type="datetimeFigureOut">
              <a:rPr lang="en-US" smtClean="0"/>
              <a:pPr/>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FE73C-B579-4A9F-A336-9CE40738B84D}" type="slidenum">
              <a:rPr lang="en-US" smtClean="0"/>
              <a:pPr/>
              <a:t>‹#›</a:t>
            </a:fld>
            <a:endParaRPr lang="en-US"/>
          </a:p>
        </p:txBody>
      </p:sp>
    </p:spTree>
    <p:extLst>
      <p:ext uri="{BB962C8B-B14F-4D97-AF65-F5344CB8AC3E}">
        <p14:creationId xmlns:p14="http://schemas.microsoft.com/office/powerpoint/2010/main" val="3143212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a:xfrm>
            <a:off x="8412479" y="6472912"/>
            <a:ext cx="684813" cy="365125"/>
          </a:xfrm>
          <a:prstGeom prst="rect">
            <a:avLst/>
          </a:prstGeom>
        </p:spPr>
        <p:txBody>
          <a:bodyPr vert="horz" lIns="91440" tIns="45720" rIns="91440" bIns="45720" rtlCol="0" anchor="ctr"/>
          <a:lstStyle>
            <a:lvl1pPr algn="r">
              <a:defRPr sz="1000" b="0">
                <a:solidFill>
                  <a:schemeClr val="tx1">
                    <a:tint val="75000"/>
                  </a:schemeClr>
                </a:solidFill>
                <a:latin typeface="Arial" panose="020B0604020202020204" pitchFamily="34" charset="0"/>
                <a:cs typeface="Arial" panose="020B0604020202020204" pitchFamily="34" charset="0"/>
              </a:defRPr>
            </a:lvl1pPr>
          </a:lstStyle>
          <a:p>
            <a:fld id="{B82AE5A7-9562-418E-983F-FCEAF517395C}" type="slidenum">
              <a:rPr lang="en-US" smtClean="0"/>
              <a:pPr/>
              <a:t>‹#›</a:t>
            </a:fld>
            <a:endParaRPr lang="en-US" dirty="0"/>
          </a:p>
        </p:txBody>
      </p:sp>
      <p:pic>
        <p:nvPicPr>
          <p:cNvPr id="7" name="Pictur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 y="-53086"/>
            <a:ext cx="9160587" cy="1392359"/>
          </a:xfrm>
          <a:prstGeom prst="rect">
            <a:avLst/>
          </a:prstGeom>
        </p:spPr>
      </p:pic>
      <p:sp>
        <p:nvSpPr>
          <p:cNvPr id="2" name="Title Placeholder 1"/>
          <p:cNvSpPr>
            <a:spLocks noGrp="1"/>
          </p:cNvSpPr>
          <p:nvPr>
            <p:ph type="title"/>
          </p:nvPr>
        </p:nvSpPr>
        <p:spPr>
          <a:xfrm>
            <a:off x="2595154" y="798843"/>
            <a:ext cx="5920196" cy="369332"/>
          </a:xfrm>
          <a:prstGeom prst="rect">
            <a:avLst/>
          </a:prstGeom>
        </p:spPr>
        <p:txBody>
          <a:bodyPr vert="horz" lIns="0" tIns="0" rIns="0" bIns="45720" rtlCol="0" anchor="b" anchorCtr="0">
            <a:noAutofit/>
          </a:bodyPr>
          <a:lstStyle/>
          <a:p>
            <a:r>
              <a:rPr lang="en-US" dirty="0"/>
              <a:t>Click to edit Master title style</a:t>
            </a:r>
          </a:p>
        </p:txBody>
      </p:sp>
      <p:sp>
        <p:nvSpPr>
          <p:cNvPr id="3" name="Text Placeholder 2"/>
          <p:cNvSpPr>
            <a:spLocks noGrp="1"/>
          </p:cNvSpPr>
          <p:nvPr>
            <p:ph type="body" idx="1"/>
          </p:nvPr>
        </p:nvSpPr>
        <p:spPr>
          <a:xfrm>
            <a:off x="302625" y="1607907"/>
            <a:ext cx="7886700" cy="4351338"/>
          </a:xfrm>
          <a:prstGeom prst="rect">
            <a:avLst/>
          </a:prstGeom>
        </p:spPr>
        <p:txBody>
          <a:bodyPr vert="horz" lIns="0" tIns="0" rIns="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p:cNvSpPr txBox="1"/>
          <p:nvPr userDrawn="1"/>
        </p:nvSpPr>
        <p:spPr>
          <a:xfrm>
            <a:off x="7868874" y="0"/>
            <a:ext cx="1275126" cy="246221"/>
          </a:xfrm>
          <a:prstGeom prst="rect">
            <a:avLst/>
          </a:prstGeom>
          <a:noFill/>
        </p:spPr>
        <p:txBody>
          <a:bodyPr wrap="square" rtlCol="0">
            <a:spAutoFit/>
          </a:bodyPr>
          <a:lstStyle/>
          <a:p>
            <a:pPr algn="r"/>
            <a:r>
              <a:rPr lang="en-US" sz="1000" b="0" i="1" dirty="0">
                <a:solidFill>
                  <a:srgbClr val="002060"/>
                </a:solidFill>
                <a:effectLst/>
                <a:latin typeface="+mn-lt"/>
                <a:cs typeface="Calibri" panose="020F0502020204030204" pitchFamily="34" charset="0"/>
              </a:rPr>
              <a:t>Office of Personnel</a:t>
            </a:r>
          </a:p>
        </p:txBody>
      </p:sp>
    </p:spTree>
    <p:extLst>
      <p:ext uri="{BB962C8B-B14F-4D97-AF65-F5344CB8AC3E}">
        <p14:creationId xmlns:p14="http://schemas.microsoft.com/office/powerpoint/2010/main" val="219322229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1" r:id="rId5"/>
    <p:sldLayoutId id="2147483672" r:id="rId6"/>
  </p:sldLayoutIdLst>
  <p:hf hdr="0" ftr="0" dt="0"/>
  <p:txStyles>
    <p:titleStyle>
      <a:lvl1pPr algn="l" defTabSz="914400" rtl="0" eaLnBrk="1" latinLnBrk="0" hangingPunct="1">
        <a:lnSpc>
          <a:spcPct val="90000"/>
        </a:lnSpc>
        <a:spcBef>
          <a:spcPct val="0"/>
        </a:spcBef>
        <a:buNone/>
        <a:defRPr lang="en-US" sz="2000" kern="1200" dirty="0" smtClean="0">
          <a:solidFill>
            <a:srgbClr val="002060"/>
          </a:solidFill>
          <a:latin typeface="Arial Bold" panose="020B0704020202020204" pitchFamily="34" charset="0"/>
          <a:ea typeface="+mj-ea"/>
          <a:cs typeface="Arial Bold" panose="020B0704020202020204" pitchFamily="34" charset="0"/>
        </a:defRPr>
      </a:lvl1pPr>
    </p:titleStyle>
    <p:bodyStyle>
      <a:lvl1pPr marL="168275" indent="-168275" algn="l" defTabSz="914400" rtl="0" eaLnBrk="1" latinLnBrk="0" hangingPunct="1">
        <a:lnSpc>
          <a:spcPct val="90000"/>
        </a:lnSpc>
        <a:spcBef>
          <a:spcPts val="1000"/>
        </a:spcBef>
        <a:buClr>
          <a:srgbClr val="002A7E"/>
        </a:buClr>
        <a:buFont typeface="Wingdings" panose="05000000000000000000" pitchFamily="2" charset="2"/>
        <a:buChar char="§"/>
        <a:defRPr sz="1800" kern="1200">
          <a:solidFill>
            <a:schemeClr val="tx1"/>
          </a:solidFill>
          <a:latin typeface="+mn-lt"/>
          <a:ea typeface="+mn-ea"/>
          <a:cs typeface="+mn-cs"/>
        </a:defRPr>
      </a:lvl1pPr>
      <a:lvl2pPr marL="400050" indent="-174625" algn="l" defTabSz="914400" rtl="0" eaLnBrk="1" latinLnBrk="0" hangingPunct="1">
        <a:lnSpc>
          <a:spcPct val="90000"/>
        </a:lnSpc>
        <a:spcBef>
          <a:spcPts val="500"/>
        </a:spcBef>
        <a:buClr>
          <a:srgbClr val="002060"/>
        </a:buClr>
        <a:buFont typeface="Arial" panose="020B0604020202020204" pitchFamily="34" charset="0"/>
        <a:buChar char="‒"/>
        <a:defRPr sz="1400" kern="1200">
          <a:solidFill>
            <a:schemeClr val="tx1"/>
          </a:solidFill>
          <a:latin typeface="+mn-lt"/>
          <a:ea typeface="+mn-ea"/>
          <a:cs typeface="+mn-cs"/>
        </a:defRPr>
      </a:lvl2pPr>
      <a:lvl3pPr marL="574675" indent="-114300" algn="l" defTabSz="914400" rtl="0" eaLnBrk="1" latinLnBrk="0" hangingPunct="1">
        <a:lnSpc>
          <a:spcPct val="90000"/>
        </a:lnSpc>
        <a:spcBef>
          <a:spcPts val="500"/>
        </a:spcBef>
        <a:buClr>
          <a:srgbClr val="002A7E"/>
        </a:buClr>
        <a:buFont typeface="Wingdings" panose="05000000000000000000" pitchFamily="2" charset="2"/>
        <a:buChar char="§"/>
        <a:defRPr sz="1200" kern="1200">
          <a:solidFill>
            <a:schemeClr val="tx1"/>
          </a:solidFill>
          <a:latin typeface="+mn-lt"/>
          <a:ea typeface="+mn-ea"/>
          <a:cs typeface="+mn-cs"/>
        </a:defRPr>
      </a:lvl3pPr>
      <a:lvl4pPr marL="801688" indent="-174625" algn="l" defTabSz="914400" rtl="0" eaLnBrk="1" latinLnBrk="0" hangingPunct="1">
        <a:lnSpc>
          <a:spcPct val="90000"/>
        </a:lnSpc>
        <a:spcBef>
          <a:spcPts val="500"/>
        </a:spcBef>
        <a:buClr>
          <a:srgbClr val="002A7E"/>
        </a:buClr>
        <a:buFont typeface="Arial" panose="020B0604020202020204" pitchFamily="34" charset="0"/>
        <a:buChar char="‒"/>
        <a:defRPr sz="1200" kern="1200">
          <a:solidFill>
            <a:schemeClr val="tx1"/>
          </a:solidFill>
          <a:latin typeface="+mn-lt"/>
          <a:ea typeface="+mn-ea"/>
          <a:cs typeface="+mn-cs"/>
        </a:defRPr>
      </a:lvl4pPr>
      <a:lvl5pPr marL="1027113" indent="-228600" algn="l" defTabSz="914400" rtl="0" eaLnBrk="1" latinLnBrk="0" hangingPunct="1">
        <a:lnSpc>
          <a:spcPct val="90000"/>
        </a:lnSpc>
        <a:spcBef>
          <a:spcPts val="500"/>
        </a:spcBef>
        <a:buClr>
          <a:srgbClr val="002A7E"/>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FF432-5045-49E2-A82B-C46DC32DAB65}" type="datetimeFigureOut">
              <a:rPr lang="en-US" smtClean="0"/>
              <a:pPr/>
              <a:t>1/30/2024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FE73C-B579-4A9F-A336-9CE40738B84D}" type="slidenum">
              <a:rPr lang="en-US" smtClean="0"/>
              <a:pPr/>
              <a:t>‹#›</a:t>
            </a:fld>
            <a:endParaRPr lang="en-US"/>
          </a:p>
        </p:txBody>
      </p:sp>
    </p:spTree>
    <p:extLst>
      <p:ext uri="{BB962C8B-B14F-4D97-AF65-F5344CB8AC3E}">
        <p14:creationId xmlns:p14="http://schemas.microsoft.com/office/powerpoint/2010/main" val="87620762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mynavyhr.navy.mil/References/NOOCS-Manual/"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mailto:supply_corps_cc@navy.mil" TargetMode="External"/><Relationship Id="rId3" Type="http://schemas.openxmlformats.org/officeDocument/2006/relationships/hyperlink" Target="mailto:askmncc.fct@navy.mil" TargetMode="External"/><Relationship Id="rId7" Type="http://schemas.openxmlformats.org/officeDocument/2006/relationships/hyperlink" Target="mailto:admissions@nps.edu" TargetMode="External"/><Relationship Id="rId2" Type="http://schemas.openxmlformats.org/officeDocument/2006/relationships/hyperlink" Target="http://www.public.navy.mil/BUPERS-NPC/REFERENCE/NOC/NOOCSVOL2/Pages/default.aspx" TargetMode="External"/><Relationship Id="rId1" Type="http://schemas.openxmlformats.org/officeDocument/2006/relationships/slideLayout" Target="../slideLayouts/slideLayout6.xml"/><Relationship Id="rId6" Type="http://schemas.openxmlformats.org/officeDocument/2006/relationships/hyperlink" Target="https://www.mynavyhr.navy.mil/Career-Management/Detailing/Officer/Pers-44-Staff-RL/Supply-Corps-Officer/Career-Playbooks/" TargetMode="External"/><Relationship Id="rId5" Type="http://schemas.openxmlformats.org/officeDocument/2006/relationships/hyperlink" Target="http://www.nps.edu/Academics/Admissions/ApplyOnline/ApplyNow.html" TargetMode="External"/><Relationship Id="rId4" Type="http://schemas.openxmlformats.org/officeDocument/2006/relationships/hyperlink" Target="mailto:________@navy.mi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supply_corps_cc@navy.mil" TargetMode="External"/><Relationship Id="rId2" Type="http://schemas.openxmlformats.org/officeDocument/2006/relationships/hyperlink" Target="https://www.mynavyhr.navy.mil/References/NOOCS-Manual/" TargetMode="External"/><Relationship Id="rId1" Type="http://schemas.openxmlformats.org/officeDocument/2006/relationships/slideLayout" Target="../slideLayouts/slideLayout6.xml"/><Relationship Id="rId5" Type="http://schemas.openxmlformats.org/officeDocument/2006/relationships/hyperlink" Target="https://www.mynavyhr.navy.mil/Career-Management/Detailing/Officer/Pers-44-Staff-RL/Supply-Corps-Officer/Sample-Letters/" TargetMode="External"/><Relationship Id="rId4" Type="http://schemas.openxmlformats.org/officeDocument/2006/relationships/hyperlink" Target="https://www.mynavyhr.navy.mil/Career-Management/Education/Subspecialty/"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askmncc.fct@navy.mil" TargetMode="External"/><Relationship Id="rId2" Type="http://schemas.openxmlformats.org/officeDocument/2006/relationships/hyperlink" Target="https://www.mynavyhr.navy.mil/References/NOOCS-Manual/" TargetMode="External"/><Relationship Id="rId1" Type="http://schemas.openxmlformats.org/officeDocument/2006/relationships/slideLayout" Target="../slideLayouts/slideLayout6.xml"/><Relationship Id="rId4" Type="http://schemas.openxmlformats.org/officeDocument/2006/relationships/hyperlink" Target="mailto:________@navy.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7772400" cy="1362075"/>
          </a:xfrm>
        </p:spPr>
        <p:txBody>
          <a:bodyPr anchor="ctr" anchorCtr="0"/>
          <a:lstStyle/>
          <a:p>
            <a:pPr algn="ctr"/>
            <a:r>
              <a:rPr lang="en-US" dirty="0">
                <a:solidFill>
                  <a:schemeClr val="tx2">
                    <a:lumMod val="50000"/>
                  </a:schemeClr>
                </a:solidFill>
                <a:latin typeface="+mn-lt"/>
              </a:rPr>
              <a:t>Officer Data Card (ODC)</a:t>
            </a:r>
          </a:p>
        </p:txBody>
      </p:sp>
      <p:sp>
        <p:nvSpPr>
          <p:cNvPr id="3" name="Text Placeholder 2"/>
          <p:cNvSpPr>
            <a:spLocks noGrp="1"/>
          </p:cNvSpPr>
          <p:nvPr>
            <p:ph type="body" idx="1"/>
          </p:nvPr>
        </p:nvSpPr>
        <p:spPr>
          <a:xfrm>
            <a:off x="2667000" y="0"/>
            <a:ext cx="6477000" cy="1101432"/>
          </a:xfrm>
        </p:spPr>
        <p:txBody>
          <a:bodyPr anchor="ctr" anchorCtr="0"/>
          <a:lstStyle/>
          <a:p>
            <a:pPr>
              <a:lnSpc>
                <a:spcPts val="1800"/>
              </a:lnSpc>
            </a:pPr>
            <a:r>
              <a:rPr lang="en-US" sz="3200" b="1" dirty="0">
                <a:solidFill>
                  <a:srgbClr val="002060"/>
                </a:solidFill>
                <a:latin typeface="Arial" panose="020B0604020202020204" pitchFamily="34" charset="0"/>
                <a:ea typeface="MS PGothic" panose="020B0600070205080204" pitchFamily="34" charset="-128"/>
                <a:cs typeface="Arial" panose="020B0604020202020204" pitchFamily="34" charset="0"/>
              </a:rPr>
              <a:t>Records Maintenance</a:t>
            </a:r>
          </a:p>
        </p:txBody>
      </p:sp>
      <p:sp>
        <p:nvSpPr>
          <p:cNvPr id="4" name="TextBox 3"/>
          <p:cNvSpPr txBox="1"/>
          <p:nvPr/>
        </p:nvSpPr>
        <p:spPr>
          <a:xfrm>
            <a:off x="7929418" y="6611779"/>
            <a:ext cx="1219200" cy="246221"/>
          </a:xfrm>
          <a:prstGeom prst="rect">
            <a:avLst/>
          </a:prstGeom>
          <a:noFill/>
        </p:spPr>
        <p:txBody>
          <a:bodyPr wrap="square" rtlCol="0">
            <a:spAutoFit/>
          </a:bodyPr>
          <a:lstStyle/>
          <a:p>
            <a:r>
              <a:rPr lang="en-US" sz="1000" dirty="0"/>
              <a:t>Updated Jan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14762" t="15466" r="15730" b="6876"/>
          <a:stretch>
            <a:fillRect/>
          </a:stretch>
        </p:blipFill>
        <p:spPr bwMode="auto">
          <a:xfrm>
            <a:off x="0" y="0"/>
            <a:ext cx="9144000" cy="6858000"/>
          </a:xfrm>
          <a:prstGeom prst="rect">
            <a:avLst/>
          </a:prstGeom>
          <a:noFill/>
          <a:ln w="9525">
            <a:noFill/>
            <a:miter lim="800000"/>
            <a:headEnd/>
            <a:tailEnd/>
          </a:ln>
        </p:spPr>
      </p:pic>
      <p:sp>
        <p:nvSpPr>
          <p:cNvPr id="9" name="TextBox 8"/>
          <p:cNvSpPr txBox="1"/>
          <p:nvPr/>
        </p:nvSpPr>
        <p:spPr>
          <a:xfrm>
            <a:off x="7721596" y="1027544"/>
            <a:ext cx="1574804"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a:t>
            </a:r>
          </a:p>
        </p:txBody>
      </p:sp>
      <p:sp>
        <p:nvSpPr>
          <p:cNvPr id="5" name="TextBox 4"/>
          <p:cNvSpPr txBox="1"/>
          <p:nvPr/>
        </p:nvSpPr>
        <p:spPr>
          <a:xfrm>
            <a:off x="133928" y="2486892"/>
            <a:ext cx="6858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XXXXXX</a:t>
            </a:r>
          </a:p>
        </p:txBody>
      </p:sp>
      <p:sp>
        <p:nvSpPr>
          <p:cNvPr id="6" name="TextBox 5"/>
          <p:cNvSpPr txBox="1"/>
          <p:nvPr/>
        </p:nvSpPr>
        <p:spPr>
          <a:xfrm>
            <a:off x="1752600" y="2484580"/>
            <a:ext cx="6096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XXXXX</a:t>
            </a:r>
          </a:p>
        </p:txBody>
      </p:sp>
      <p:sp>
        <p:nvSpPr>
          <p:cNvPr id="7" name="TextBox 6"/>
          <p:cNvSpPr txBox="1"/>
          <p:nvPr/>
        </p:nvSpPr>
        <p:spPr>
          <a:xfrm>
            <a:off x="1336968" y="2484580"/>
            <a:ext cx="49183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XXXX</a:t>
            </a:r>
          </a:p>
        </p:txBody>
      </p:sp>
      <p:sp>
        <p:nvSpPr>
          <p:cNvPr id="8" name="TextBox 7"/>
          <p:cNvSpPr txBox="1"/>
          <p:nvPr/>
        </p:nvSpPr>
        <p:spPr>
          <a:xfrm>
            <a:off x="658092" y="2486892"/>
            <a:ext cx="3810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a:t>
            </a:r>
          </a:p>
        </p:txBody>
      </p:sp>
      <p:sp>
        <p:nvSpPr>
          <p:cNvPr id="10" name="TextBox 9"/>
          <p:cNvSpPr txBox="1"/>
          <p:nvPr/>
        </p:nvSpPr>
        <p:spPr>
          <a:xfrm>
            <a:off x="4572000" y="2486892"/>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a:t>
            </a:r>
          </a:p>
        </p:txBody>
      </p:sp>
      <p:sp>
        <p:nvSpPr>
          <p:cNvPr id="12" name="TextBox 11"/>
          <p:cNvSpPr txBox="1"/>
          <p:nvPr/>
        </p:nvSpPr>
        <p:spPr>
          <a:xfrm>
            <a:off x="4576624" y="2888664"/>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a:t>
            </a:r>
          </a:p>
        </p:txBody>
      </p:sp>
      <p:sp>
        <p:nvSpPr>
          <p:cNvPr id="13" name="TextBox 12"/>
          <p:cNvSpPr txBox="1"/>
          <p:nvPr/>
        </p:nvSpPr>
        <p:spPr>
          <a:xfrm>
            <a:off x="4904508" y="2484580"/>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a:t>
            </a:r>
          </a:p>
        </p:txBody>
      </p:sp>
      <p:sp>
        <p:nvSpPr>
          <p:cNvPr id="17" name="TextBox 16"/>
          <p:cNvSpPr txBox="1"/>
          <p:nvPr/>
        </p:nvSpPr>
        <p:spPr>
          <a:xfrm>
            <a:off x="5666496" y="1699576"/>
            <a:ext cx="1877304" cy="15311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Some examples: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 BQC</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 Basic Leadership</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 SODHC</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 </a:t>
            </a:r>
            <a:r>
              <a:rPr kumimoji="0" lang="en-US" sz="1050" b="1" i="0" u="none" strike="noStrike" kern="1200" cap="none" spc="0" normalizeH="0" baseline="0" noProof="0" dirty="0" err="1">
                <a:ln>
                  <a:noFill/>
                </a:ln>
                <a:solidFill>
                  <a:srgbClr val="FF0000"/>
                </a:solidFill>
                <a:effectLst/>
                <a:uLnTx/>
                <a:uFillTx/>
                <a:latin typeface="Calibri"/>
                <a:ea typeface="+mn-ea"/>
                <a:cs typeface="+mn-cs"/>
              </a:rPr>
              <a:t>ILC</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 JASMMM</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 </a:t>
            </a:r>
            <a:r>
              <a:rPr kumimoji="0" lang="en-US" sz="1050" b="1" i="0" u="none" strike="noStrike" kern="1200" cap="none" spc="0" normalizeH="0" baseline="0" noProof="0" dirty="0" err="1">
                <a:ln>
                  <a:noFill/>
                </a:ln>
                <a:solidFill>
                  <a:srgbClr val="FF0000"/>
                </a:solidFill>
                <a:effectLst/>
                <a:uLnTx/>
                <a:uFillTx/>
                <a:latin typeface="Calibri"/>
                <a:ea typeface="+mn-ea"/>
                <a:cs typeface="+mn-cs"/>
              </a:rPr>
              <a:t>SOBC</a:t>
            </a:r>
            <a:endParaRPr kumimoji="0" lang="en-US" sz="105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200" b="1" i="1"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1" u="none" strike="noStrike" kern="1200" cap="none" spc="0" normalizeH="0" baseline="0" noProof="0" dirty="0">
                <a:ln>
                  <a:noFill/>
                </a:ln>
                <a:solidFill>
                  <a:srgbClr val="FF0000"/>
                </a:solidFill>
                <a:effectLst/>
                <a:uLnTx/>
                <a:uFillTx/>
                <a:latin typeface="Calibri"/>
                <a:ea typeface="+mn-ea"/>
                <a:cs typeface="+mn-cs"/>
              </a:rPr>
              <a:t>* To update, see Note 1 on the  following slides.</a:t>
            </a:r>
          </a:p>
        </p:txBody>
      </p:sp>
      <p:sp>
        <p:nvSpPr>
          <p:cNvPr id="18" name="Rectangle 17"/>
          <p:cNvSpPr/>
          <p:nvPr/>
        </p:nvSpPr>
        <p:spPr>
          <a:xfrm>
            <a:off x="323654" y="4343400"/>
            <a:ext cx="304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mn-ea"/>
              <a:cs typeface="+mn-cs"/>
            </a:endParaRPr>
          </a:p>
        </p:txBody>
      </p:sp>
      <p:sp>
        <p:nvSpPr>
          <p:cNvPr id="19" name="Rectangle 18"/>
          <p:cNvSpPr/>
          <p:nvPr/>
        </p:nvSpPr>
        <p:spPr>
          <a:xfrm>
            <a:off x="780854" y="4343400"/>
            <a:ext cx="685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mn-ea"/>
              <a:cs typeface="+mn-cs"/>
            </a:endParaRPr>
          </a:p>
        </p:txBody>
      </p:sp>
      <p:sp>
        <p:nvSpPr>
          <p:cNvPr id="20" name="Rectangle 19"/>
          <p:cNvSpPr/>
          <p:nvPr/>
        </p:nvSpPr>
        <p:spPr>
          <a:xfrm>
            <a:off x="1695254" y="4343400"/>
            <a:ext cx="76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mn-ea"/>
              <a:cs typeface="+mn-cs"/>
            </a:endParaRPr>
          </a:p>
        </p:txBody>
      </p:sp>
      <p:sp>
        <p:nvSpPr>
          <p:cNvPr id="21" name="Rectangle 20"/>
          <p:cNvSpPr/>
          <p:nvPr/>
        </p:nvSpPr>
        <p:spPr>
          <a:xfrm>
            <a:off x="2152454" y="4343400"/>
            <a:ext cx="3048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mn-ea"/>
              <a:cs typeface="+mn-cs"/>
            </a:endParaRPr>
          </a:p>
        </p:txBody>
      </p:sp>
      <p:sp>
        <p:nvSpPr>
          <p:cNvPr id="22" name="Rectangle 21"/>
          <p:cNvSpPr/>
          <p:nvPr/>
        </p:nvSpPr>
        <p:spPr>
          <a:xfrm>
            <a:off x="4181573" y="4343400"/>
            <a:ext cx="1524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0000"/>
              </a:solidFill>
              <a:effectLst/>
              <a:uLnTx/>
              <a:uFillTx/>
              <a:latin typeface="Calibri"/>
              <a:ea typeface="+mn-ea"/>
              <a:cs typeface="+mn-cs"/>
            </a:endParaRPr>
          </a:p>
        </p:txBody>
      </p:sp>
      <p:sp>
        <p:nvSpPr>
          <p:cNvPr id="24" name="TextBox 23"/>
          <p:cNvSpPr txBox="1"/>
          <p:nvPr/>
        </p:nvSpPr>
        <p:spPr>
          <a:xfrm>
            <a:off x="1704681" y="6533562"/>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a:t>
            </a:r>
          </a:p>
        </p:txBody>
      </p:sp>
      <p:sp>
        <p:nvSpPr>
          <p:cNvPr id="25" name="TextBox 24"/>
          <p:cNvSpPr txBox="1"/>
          <p:nvPr/>
        </p:nvSpPr>
        <p:spPr>
          <a:xfrm>
            <a:off x="1438373" y="6533562"/>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a:t>
            </a:r>
          </a:p>
        </p:txBody>
      </p:sp>
      <p:sp>
        <p:nvSpPr>
          <p:cNvPr id="26" name="TextBox 25"/>
          <p:cNvSpPr txBox="1"/>
          <p:nvPr/>
        </p:nvSpPr>
        <p:spPr>
          <a:xfrm>
            <a:off x="1156669" y="6527789"/>
            <a:ext cx="47567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a:t>
            </a:r>
          </a:p>
        </p:txBody>
      </p:sp>
      <p:sp>
        <p:nvSpPr>
          <p:cNvPr id="27" name="TextBox 26"/>
          <p:cNvSpPr txBox="1"/>
          <p:nvPr/>
        </p:nvSpPr>
        <p:spPr>
          <a:xfrm>
            <a:off x="7696200" y="3286811"/>
            <a:ext cx="1295400"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For a complete list of approved AQD’s, please visit the </a:t>
            </a:r>
            <a:r>
              <a:rPr kumimoji="0" lang="en-US" sz="1050" b="1" i="0" u="none" strike="noStrike" kern="1200" cap="none" spc="0" normalizeH="0" baseline="0" noProof="0" dirty="0">
                <a:ln>
                  <a:noFill/>
                </a:ln>
                <a:solidFill>
                  <a:srgbClr val="FF0000"/>
                </a:solidFill>
                <a:effectLst/>
                <a:uLnTx/>
                <a:uFillTx/>
                <a:latin typeface="Calibri"/>
                <a:ea typeface="+mn-ea"/>
                <a:cs typeface="+mn-cs"/>
                <a:hlinkClick r:id="rId3"/>
              </a:rPr>
              <a:t>NOOCS Manual, Volume I, Part D</a:t>
            </a:r>
            <a:r>
              <a:rPr kumimoji="0" lang="en-US" sz="1050" b="1" i="0" u="none" strike="noStrike" kern="1200" cap="none" spc="0" normalizeH="0" baseline="0" noProof="0" dirty="0">
                <a:ln>
                  <a:noFill/>
                </a:ln>
                <a:solidFill>
                  <a:srgbClr val="FF0000"/>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1" dirty="0">
              <a:solidFill>
                <a:srgbClr val="FF0000"/>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Supply Corps </a:t>
            </a:r>
            <a:r>
              <a:rPr kumimoji="0" lang="en-US" sz="1050" b="1" i="0" u="none" strike="noStrike" kern="1200" cap="none" spc="0" normalizeH="0" baseline="0" noProof="0" dirty="0" err="1">
                <a:ln>
                  <a:noFill/>
                </a:ln>
                <a:solidFill>
                  <a:srgbClr val="FF0000"/>
                </a:solidFill>
                <a:effectLst/>
                <a:uLnTx/>
                <a:uFillTx/>
                <a:latin typeface="Calibri"/>
                <a:ea typeface="+mn-ea"/>
                <a:cs typeface="+mn-cs"/>
              </a:rPr>
              <a:t>AQD’s</a:t>
            </a:r>
            <a:r>
              <a:rPr kumimoji="0" lang="en-US" sz="1050" b="1" i="0" u="none" strike="noStrike" kern="1200" cap="none" spc="0" normalizeH="0" baseline="0" noProof="0" dirty="0">
                <a:ln>
                  <a:noFill/>
                </a:ln>
                <a:solidFill>
                  <a:srgbClr val="FF0000"/>
                </a:solidFill>
                <a:effectLst/>
                <a:uLnTx/>
                <a:uFillTx/>
                <a:latin typeface="Calibri"/>
                <a:ea typeface="+mn-ea"/>
                <a:cs typeface="+mn-cs"/>
              </a:rPr>
              <a:t> are 900-series.</a:t>
            </a:r>
          </a:p>
        </p:txBody>
      </p:sp>
      <p:sp>
        <p:nvSpPr>
          <p:cNvPr id="28" name="Rectangle 27"/>
          <p:cNvSpPr/>
          <p:nvPr/>
        </p:nvSpPr>
        <p:spPr>
          <a:xfrm>
            <a:off x="4867373" y="1447800"/>
            <a:ext cx="1524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9" name="TextBox 28"/>
          <p:cNvSpPr txBox="1"/>
          <p:nvPr/>
        </p:nvSpPr>
        <p:spPr>
          <a:xfrm>
            <a:off x="124692" y="247072"/>
            <a:ext cx="11430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FF"/>
                </a:solidFill>
                <a:effectLst/>
                <a:uLnTx/>
                <a:uFillTx/>
                <a:latin typeface="Calibri"/>
                <a:ea typeface="+mn-ea"/>
                <a:cs typeface="+mn-cs"/>
              </a:rPr>
              <a:t>Social Security #</a:t>
            </a:r>
          </a:p>
        </p:txBody>
      </p:sp>
      <p:sp>
        <p:nvSpPr>
          <p:cNvPr id="30" name="TextBox 29"/>
          <p:cNvSpPr txBox="1"/>
          <p:nvPr/>
        </p:nvSpPr>
        <p:spPr>
          <a:xfrm>
            <a:off x="1473184" y="247072"/>
            <a:ext cx="11430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FF"/>
                </a:solidFill>
                <a:effectLst/>
                <a:uLnTx/>
                <a:uFillTx/>
                <a:latin typeface="Calibri"/>
                <a:ea typeface="+mn-ea"/>
                <a:cs typeface="+mn-cs"/>
              </a:rPr>
              <a:t>Full Name</a:t>
            </a:r>
          </a:p>
        </p:txBody>
      </p:sp>
      <p:sp>
        <p:nvSpPr>
          <p:cNvPr id="31" name="TextBox 30"/>
          <p:cNvSpPr txBox="1"/>
          <p:nvPr/>
        </p:nvSpPr>
        <p:spPr>
          <a:xfrm>
            <a:off x="2514600" y="247072"/>
            <a:ext cx="11430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FF"/>
                </a:solidFill>
                <a:effectLst/>
                <a:uLnTx/>
                <a:uFillTx/>
                <a:latin typeface="Calibri"/>
                <a:ea typeface="+mn-ea"/>
                <a:cs typeface="+mn-cs"/>
              </a:rPr>
              <a:t>M/F</a:t>
            </a:r>
          </a:p>
        </p:txBody>
      </p:sp>
      <p:sp>
        <p:nvSpPr>
          <p:cNvPr id="32" name="TextBox 31"/>
          <p:cNvSpPr txBox="1"/>
          <p:nvPr/>
        </p:nvSpPr>
        <p:spPr>
          <a:xfrm>
            <a:off x="3017992" y="214832"/>
            <a:ext cx="1143000" cy="3231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0000FF"/>
                </a:solidFill>
                <a:effectLst/>
                <a:uLnTx/>
                <a:uFillTx/>
                <a:latin typeface="Calibri"/>
                <a:ea typeface="+mn-ea"/>
                <a:cs typeface="+mn-cs"/>
              </a:rPr>
              <a:t>Current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0000FF"/>
                </a:solidFill>
                <a:effectLst/>
                <a:uLnTx/>
                <a:uFillTx/>
                <a:latin typeface="Calibri"/>
                <a:ea typeface="+mn-ea"/>
                <a:cs typeface="+mn-cs"/>
              </a:rPr>
              <a:t> Rank</a:t>
            </a:r>
          </a:p>
        </p:txBody>
      </p:sp>
      <p:sp>
        <p:nvSpPr>
          <p:cNvPr id="33" name="TextBox 32"/>
          <p:cNvSpPr txBox="1"/>
          <p:nvPr/>
        </p:nvSpPr>
        <p:spPr>
          <a:xfrm>
            <a:off x="3392056" y="210128"/>
            <a:ext cx="1143000" cy="3231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0000FF"/>
                </a:solidFill>
                <a:effectLst/>
                <a:uLnTx/>
                <a:uFillTx/>
                <a:latin typeface="Calibri"/>
                <a:ea typeface="+mn-ea"/>
                <a:cs typeface="+mn-cs"/>
              </a:rPr>
              <a:t>Year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0000FF"/>
                </a:solidFill>
                <a:effectLst/>
                <a:uLnTx/>
                <a:uFillTx/>
                <a:latin typeface="Calibri"/>
                <a:ea typeface="+mn-ea"/>
                <a:cs typeface="+mn-cs"/>
              </a:rPr>
              <a:t>Group</a:t>
            </a:r>
          </a:p>
        </p:txBody>
      </p:sp>
      <p:sp>
        <p:nvSpPr>
          <p:cNvPr id="34" name="TextBox 33"/>
          <p:cNvSpPr txBox="1"/>
          <p:nvPr/>
        </p:nvSpPr>
        <p:spPr>
          <a:xfrm>
            <a:off x="3837708" y="247072"/>
            <a:ext cx="11430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00FF"/>
                </a:solidFill>
                <a:effectLst/>
                <a:uLnTx/>
                <a:uFillTx/>
                <a:latin typeface="Calibri"/>
                <a:ea typeface="+mn-ea"/>
                <a:cs typeface="+mn-cs"/>
              </a:rPr>
              <a:t>Auto-fill</a:t>
            </a:r>
          </a:p>
        </p:txBody>
      </p:sp>
      <p:sp>
        <p:nvSpPr>
          <p:cNvPr id="35" name="TextBox 34"/>
          <p:cNvSpPr txBox="1"/>
          <p:nvPr/>
        </p:nvSpPr>
        <p:spPr>
          <a:xfrm>
            <a:off x="2560780" y="256308"/>
            <a:ext cx="1143000" cy="2308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FF"/>
                </a:solidFill>
                <a:effectLst/>
                <a:uLnTx/>
                <a:uFillTx/>
                <a:latin typeface="Calibri"/>
                <a:ea typeface="+mn-ea"/>
                <a:cs typeface="+mn-cs"/>
              </a:rPr>
              <a:t>Auto-fill</a:t>
            </a:r>
          </a:p>
        </p:txBody>
      </p:sp>
      <p:sp>
        <p:nvSpPr>
          <p:cNvPr id="36" name="TextBox 35"/>
          <p:cNvSpPr txBox="1"/>
          <p:nvPr/>
        </p:nvSpPr>
        <p:spPr>
          <a:xfrm>
            <a:off x="4405728" y="247072"/>
            <a:ext cx="11430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00FF"/>
                </a:solidFill>
                <a:effectLst/>
                <a:uLnTx/>
                <a:uFillTx/>
                <a:latin typeface="Calibri"/>
                <a:ea typeface="+mn-ea"/>
                <a:cs typeface="+mn-cs"/>
              </a:rPr>
              <a:t>Auto-fill</a:t>
            </a:r>
          </a:p>
        </p:txBody>
      </p:sp>
      <p:sp>
        <p:nvSpPr>
          <p:cNvPr id="37" name="TextBox 36"/>
          <p:cNvSpPr txBox="1"/>
          <p:nvPr/>
        </p:nvSpPr>
        <p:spPr>
          <a:xfrm>
            <a:off x="-163948" y="867582"/>
            <a:ext cx="1143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FF"/>
                </a:solidFill>
                <a:effectLst/>
                <a:uLnTx/>
                <a:uFillTx/>
                <a:latin typeface="Calibri"/>
                <a:ea typeface="+mn-ea"/>
                <a:cs typeface="+mn-cs"/>
              </a:rPr>
              <a:t>Planned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FF"/>
                </a:solidFill>
                <a:effectLst/>
                <a:uLnTx/>
                <a:uFillTx/>
                <a:latin typeface="Calibri"/>
                <a:ea typeface="+mn-ea"/>
                <a:cs typeface="+mn-cs"/>
              </a:rPr>
              <a:t>Rotation Date</a:t>
            </a:r>
          </a:p>
        </p:txBody>
      </p:sp>
      <p:cxnSp>
        <p:nvCxnSpPr>
          <p:cNvPr id="39" name="Straight Arrow Connector 38"/>
          <p:cNvCxnSpPr/>
          <p:nvPr/>
        </p:nvCxnSpPr>
        <p:spPr>
          <a:xfrm flipH="1" flipV="1">
            <a:off x="2286000" y="762000"/>
            <a:ext cx="304800" cy="228600"/>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85800" y="895290"/>
            <a:ext cx="1143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FF"/>
                </a:solidFill>
                <a:effectLst/>
                <a:uLnTx/>
                <a:uFillTx/>
                <a:latin typeface="Calibri"/>
                <a:ea typeface="+mn-ea"/>
                <a:cs typeface="+mn-cs"/>
              </a:rPr>
              <a:t>Pay Entry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FF"/>
                </a:solidFill>
                <a:effectLst/>
                <a:uLnTx/>
                <a:uFillTx/>
                <a:latin typeface="Calibri"/>
                <a:ea typeface="+mn-ea"/>
                <a:cs typeface="+mn-cs"/>
              </a:rPr>
              <a:t>Base Date</a:t>
            </a:r>
          </a:p>
        </p:txBody>
      </p:sp>
      <p:cxnSp>
        <p:nvCxnSpPr>
          <p:cNvPr id="49" name="Straight Arrow Connector 48"/>
          <p:cNvCxnSpPr/>
          <p:nvPr/>
        </p:nvCxnSpPr>
        <p:spPr>
          <a:xfrm flipH="1" flipV="1">
            <a:off x="990600" y="798944"/>
            <a:ext cx="266700" cy="133290"/>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729516" y="912088"/>
            <a:ext cx="1371600" cy="24622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00FF"/>
                </a:solidFill>
                <a:effectLst/>
                <a:uLnTx/>
                <a:uFillTx/>
                <a:latin typeface="Calibri"/>
                <a:ea typeface="+mn-ea"/>
                <a:cs typeface="+mn-cs"/>
              </a:rPr>
              <a:t>Active Duty Start Date</a:t>
            </a:r>
          </a:p>
        </p:txBody>
      </p:sp>
      <p:cxnSp>
        <p:nvCxnSpPr>
          <p:cNvPr id="53" name="Straight Arrow Connector 52"/>
          <p:cNvCxnSpPr/>
          <p:nvPr/>
        </p:nvCxnSpPr>
        <p:spPr>
          <a:xfrm flipH="1" flipV="1">
            <a:off x="274780" y="768924"/>
            <a:ext cx="178952" cy="181782"/>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7421420" y="2136032"/>
            <a:ext cx="1676400"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a:ln>
                  <a:noFill/>
                </a:ln>
                <a:solidFill>
                  <a:srgbClr val="FF0000"/>
                </a:solidFill>
                <a:effectLst/>
                <a:uLnTx/>
                <a:uFillTx/>
                <a:latin typeface="Calibri"/>
                <a:ea typeface="+mn-ea"/>
                <a:cs typeface="+mn-cs"/>
              </a:rPr>
              <a:t>* To calculate your APC, see Note 2 on the following slides.</a:t>
            </a:r>
            <a:endParaRPr kumimoji="0" lang="en-US" sz="1000" b="0" i="1" u="none" strike="noStrike" kern="1200" cap="none" spc="0" normalizeH="0" baseline="0" noProof="0" dirty="0">
              <a:ln>
                <a:noFill/>
              </a:ln>
              <a:solidFill>
                <a:srgbClr val="FF0000"/>
              </a:solidFill>
              <a:effectLst/>
              <a:uLnTx/>
              <a:uFillTx/>
              <a:latin typeface="Calibri"/>
              <a:ea typeface="+mn-ea"/>
              <a:cs typeface="+mn-cs"/>
            </a:endParaRPr>
          </a:p>
        </p:txBody>
      </p:sp>
      <p:cxnSp>
        <p:nvCxnSpPr>
          <p:cNvPr id="60" name="Straight Arrow Connector 59"/>
          <p:cNvCxnSpPr/>
          <p:nvPr/>
        </p:nvCxnSpPr>
        <p:spPr>
          <a:xfrm flipH="1" flipV="1">
            <a:off x="7924800" y="1219200"/>
            <a:ext cx="152400" cy="9906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3200400" y="3516748"/>
            <a:ext cx="1981200" cy="5078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1" u="none" strike="noStrike" kern="1200" cap="none" spc="0" normalizeH="0" baseline="0" noProof="0" dirty="0">
                <a:ln>
                  <a:noFill/>
                </a:ln>
                <a:solidFill>
                  <a:srgbClr val="FF0000"/>
                </a:solidFill>
                <a:effectLst/>
                <a:uLnTx/>
                <a:uFillTx/>
                <a:latin typeface="Calibri"/>
                <a:ea typeface="+mn-ea"/>
                <a:cs typeface="+mn-cs"/>
              </a:rPr>
              <a:t>* To update your </a:t>
            </a:r>
            <a:r>
              <a:rPr kumimoji="0" lang="en-US" sz="900" b="1" i="1" u="none" strike="noStrike" kern="1200" cap="none" spc="0" normalizeH="0" baseline="0" noProof="0" dirty="0" err="1">
                <a:ln>
                  <a:noFill/>
                </a:ln>
                <a:solidFill>
                  <a:srgbClr val="FF0000"/>
                </a:solidFill>
                <a:effectLst/>
                <a:uLnTx/>
                <a:uFillTx/>
                <a:latin typeface="Calibri"/>
                <a:ea typeface="+mn-ea"/>
                <a:cs typeface="+mn-cs"/>
              </a:rPr>
              <a:t>subspecs</a:t>
            </a:r>
            <a:r>
              <a:rPr kumimoji="0" lang="en-US" sz="900" b="1" i="1" u="none" strike="noStrike" kern="1200" cap="none" spc="0" normalizeH="0" baseline="0" noProof="0" dirty="0">
                <a:ln>
                  <a:noFill/>
                </a:ln>
                <a:solidFill>
                  <a:srgbClr val="FF0000"/>
                </a:solidFill>
                <a:effectLst/>
                <a:uLnTx/>
                <a:uFillTx/>
                <a:latin typeface="Calibri"/>
                <a:ea typeface="+mn-ea"/>
                <a:cs typeface="+mn-cs"/>
              </a:rPr>
              <a:t> or submit an experience </a:t>
            </a:r>
            <a:r>
              <a:rPr kumimoji="0" lang="en-US" sz="900" b="1" i="1" u="none" strike="noStrike" kern="1200" cap="none" spc="0" normalizeH="0" baseline="0" noProof="0" dirty="0" err="1">
                <a:ln>
                  <a:noFill/>
                </a:ln>
                <a:solidFill>
                  <a:srgbClr val="FF0000"/>
                </a:solidFill>
                <a:effectLst/>
                <a:uLnTx/>
                <a:uFillTx/>
                <a:latin typeface="Calibri"/>
                <a:ea typeface="+mn-ea"/>
                <a:cs typeface="+mn-cs"/>
              </a:rPr>
              <a:t>subspec</a:t>
            </a:r>
            <a:r>
              <a:rPr kumimoji="0" lang="en-US" sz="900" b="1" i="1" u="none" strike="noStrike" kern="1200" cap="none" spc="0" normalizeH="0" baseline="0" noProof="0" dirty="0">
                <a:ln>
                  <a:noFill/>
                </a:ln>
                <a:solidFill>
                  <a:srgbClr val="FF0000"/>
                </a:solidFill>
                <a:effectLst/>
                <a:uLnTx/>
                <a:uFillTx/>
                <a:latin typeface="Calibri"/>
                <a:ea typeface="+mn-ea"/>
                <a:cs typeface="+mn-cs"/>
              </a:rPr>
              <a:t> request, see Note 4 on the following slides.</a:t>
            </a:r>
            <a:endParaRPr kumimoji="0" lang="en-US" sz="900" b="0" i="1" u="none" strike="noStrike" kern="1200" cap="none" spc="0" normalizeH="0" baseline="0" noProof="0" dirty="0">
              <a:ln>
                <a:noFill/>
              </a:ln>
              <a:solidFill>
                <a:srgbClr val="FF0000"/>
              </a:solidFill>
              <a:effectLst/>
              <a:uLnTx/>
              <a:uFillTx/>
              <a:latin typeface="Calibri"/>
              <a:ea typeface="+mn-ea"/>
              <a:cs typeface="+mn-cs"/>
            </a:endParaRPr>
          </a:p>
        </p:txBody>
      </p:sp>
      <p:cxnSp>
        <p:nvCxnSpPr>
          <p:cNvPr id="64" name="Straight Arrow Connector 63"/>
          <p:cNvCxnSpPr/>
          <p:nvPr/>
        </p:nvCxnSpPr>
        <p:spPr>
          <a:xfrm flipV="1">
            <a:off x="3810000" y="2590800"/>
            <a:ext cx="838200" cy="9144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52400" y="1741225"/>
            <a:ext cx="1981200" cy="5078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1" u="none" strike="noStrike" kern="1200" cap="none" spc="0" normalizeH="0" baseline="0" noProof="0" dirty="0">
                <a:ln>
                  <a:noFill/>
                </a:ln>
                <a:solidFill>
                  <a:srgbClr val="FF0000"/>
                </a:solidFill>
                <a:effectLst/>
                <a:uLnTx/>
                <a:uFillTx/>
                <a:latin typeface="Calibri"/>
                <a:ea typeface="+mn-ea"/>
                <a:cs typeface="+mn-cs"/>
              </a:rPr>
              <a:t>* To submit your transcripts and have the education blocks updated, see Note 5 on the following slides.</a:t>
            </a:r>
            <a:endParaRPr kumimoji="0" lang="en-US" sz="900" b="0" i="1" u="none" strike="noStrike" kern="1200" cap="none" spc="0" normalizeH="0" baseline="0" noProof="0" dirty="0">
              <a:ln>
                <a:noFill/>
              </a:ln>
              <a:solidFill>
                <a:srgbClr val="FF0000"/>
              </a:solidFill>
              <a:effectLst/>
              <a:uLnTx/>
              <a:uFillTx/>
              <a:latin typeface="Calibri"/>
              <a:ea typeface="+mn-ea"/>
              <a:cs typeface="+mn-cs"/>
            </a:endParaRPr>
          </a:p>
        </p:txBody>
      </p:sp>
      <p:cxnSp>
        <p:nvCxnSpPr>
          <p:cNvPr id="67" name="Straight Arrow Connector 66"/>
          <p:cNvCxnSpPr>
            <a:endCxn id="5" idx="0"/>
          </p:cNvCxnSpPr>
          <p:nvPr/>
        </p:nvCxnSpPr>
        <p:spPr>
          <a:xfrm flipH="1">
            <a:off x="476828" y="2209800"/>
            <a:ext cx="1047172" cy="27709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217052" y="4283372"/>
            <a:ext cx="7021948"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a:ln>
                  <a:noFill/>
                </a:ln>
                <a:solidFill>
                  <a:srgbClr val="FF0000"/>
                </a:solidFill>
                <a:effectLst/>
                <a:uLnTx/>
                <a:uFillTx/>
                <a:latin typeface="Calibri"/>
                <a:ea typeface="+mn-ea"/>
                <a:cs typeface="+mn-cs"/>
              </a:rPr>
              <a:t>* Where you are at now … Cannot adjust these blocks until AFTER you depart and this info falls into Block 91 below.</a:t>
            </a:r>
            <a:endParaRPr kumimoji="0" lang="en-US" sz="1000" b="0" i="1" u="none" strike="noStrike" kern="1200" cap="none" spc="0" normalizeH="0" baseline="0" noProof="0" dirty="0">
              <a:ln>
                <a:noFill/>
              </a:ln>
              <a:solidFill>
                <a:srgbClr val="FF0000"/>
              </a:solidFill>
              <a:effectLst/>
              <a:uLnTx/>
              <a:uFillTx/>
              <a:latin typeface="Calibri"/>
              <a:ea typeface="+mn-ea"/>
              <a:cs typeface="+mn-cs"/>
            </a:endParaRPr>
          </a:p>
        </p:txBody>
      </p:sp>
      <p:sp>
        <p:nvSpPr>
          <p:cNvPr id="71" name="TextBox 70"/>
          <p:cNvSpPr txBox="1"/>
          <p:nvPr/>
        </p:nvSpPr>
        <p:spPr>
          <a:xfrm>
            <a:off x="3980872" y="4934528"/>
            <a:ext cx="6096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XXXX</a:t>
            </a:r>
          </a:p>
        </p:txBody>
      </p:sp>
      <p:sp>
        <p:nvSpPr>
          <p:cNvPr id="72" name="TextBox 71"/>
          <p:cNvSpPr txBox="1"/>
          <p:nvPr/>
        </p:nvSpPr>
        <p:spPr>
          <a:xfrm>
            <a:off x="5541816" y="4953000"/>
            <a:ext cx="6096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XXXX</a:t>
            </a:r>
          </a:p>
        </p:txBody>
      </p:sp>
      <p:sp>
        <p:nvSpPr>
          <p:cNvPr id="73" name="TextBox 72"/>
          <p:cNvSpPr txBox="1"/>
          <p:nvPr/>
        </p:nvSpPr>
        <p:spPr>
          <a:xfrm>
            <a:off x="6980380" y="4953000"/>
            <a:ext cx="6096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FF0000"/>
                </a:solidFill>
                <a:effectLst/>
                <a:uLnTx/>
                <a:uFillTx/>
                <a:latin typeface="Calibri"/>
                <a:ea typeface="+mn-ea"/>
                <a:cs typeface="+mn-cs"/>
              </a:rPr>
              <a:t>XXXX</a:t>
            </a:r>
          </a:p>
        </p:txBody>
      </p:sp>
      <p:sp>
        <p:nvSpPr>
          <p:cNvPr id="74" name="TextBox 73"/>
          <p:cNvSpPr txBox="1"/>
          <p:nvPr/>
        </p:nvSpPr>
        <p:spPr>
          <a:xfrm>
            <a:off x="3091868" y="5999096"/>
            <a:ext cx="647700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a:ln>
                  <a:noFill/>
                </a:ln>
                <a:solidFill>
                  <a:srgbClr val="FF0000"/>
                </a:solidFill>
                <a:effectLst/>
                <a:uLnTx/>
                <a:uFillTx/>
                <a:latin typeface="Calibri"/>
                <a:ea typeface="+mn-ea"/>
                <a:cs typeface="+mn-cs"/>
              </a:rPr>
              <a:t>* NOBCs track what job you ACTUALLY filled at your command (</a:t>
            </a:r>
            <a:r>
              <a:rPr lang="en-US" sz="1000" b="1" i="1" dirty="0">
                <a:solidFill>
                  <a:srgbClr val="FF0000"/>
                </a:solidFill>
                <a:latin typeface="Calibri"/>
              </a:rPr>
              <a:t>1918, 1990, 1991,</a:t>
            </a:r>
            <a:r>
              <a:rPr kumimoji="0" lang="en-US" sz="1000" b="1" i="1" u="none" strike="noStrike" kern="1200" cap="none" spc="0" normalizeH="0" baseline="0" noProof="0" dirty="0">
                <a:ln>
                  <a:noFill/>
                </a:ln>
                <a:solidFill>
                  <a:srgbClr val="FF0000"/>
                </a:solidFill>
                <a:effectLst/>
                <a:uLnTx/>
                <a:uFillTx/>
                <a:latin typeface="Calibri"/>
                <a:ea typeface="+mn-ea"/>
                <a:cs typeface="+mn-cs"/>
              </a:rPr>
              <a:t> etc.).  For 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dirty="0">
                <a:ln>
                  <a:noFill/>
                </a:ln>
                <a:solidFill>
                  <a:srgbClr val="FF0000"/>
                </a:solidFill>
                <a:effectLst/>
                <a:uLnTx/>
                <a:uFillTx/>
                <a:latin typeface="Calibri"/>
                <a:ea typeface="+mn-ea"/>
                <a:cs typeface="+mn-cs"/>
              </a:rPr>
              <a:t>full list of approved NOBCs and the process for adding them to Block 91, see Note 6 on the following slides.</a:t>
            </a:r>
            <a:endParaRPr kumimoji="0" lang="en-US" sz="1000" b="0" i="1" u="none" strike="noStrike" kern="1200" cap="none" spc="0" normalizeH="0" baseline="0" noProof="0" dirty="0">
              <a:ln>
                <a:noFill/>
              </a:ln>
              <a:solidFill>
                <a:srgbClr val="FF0000"/>
              </a:solidFill>
              <a:effectLst/>
              <a:uLnTx/>
              <a:uFillTx/>
              <a:latin typeface="Calibri"/>
              <a:ea typeface="+mn-ea"/>
              <a:cs typeface="+mn-cs"/>
            </a:endParaRPr>
          </a:p>
        </p:txBody>
      </p:sp>
      <p:cxnSp>
        <p:nvCxnSpPr>
          <p:cNvPr id="75" name="Straight Arrow Connector 74"/>
          <p:cNvCxnSpPr>
            <a:endCxn id="71" idx="2"/>
          </p:cNvCxnSpPr>
          <p:nvPr/>
        </p:nvCxnSpPr>
        <p:spPr>
          <a:xfrm flipH="1" flipV="1">
            <a:off x="4285672" y="5188444"/>
            <a:ext cx="1048328" cy="83135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5334000" y="5181600"/>
            <a:ext cx="381000" cy="838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V="1">
            <a:off x="5334000" y="5181600"/>
            <a:ext cx="1828800" cy="838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94672" y="6181436"/>
            <a:ext cx="3142672"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1" u="none" strike="noStrike" kern="1200" cap="none" spc="0" normalizeH="0" baseline="0" noProof="0" dirty="0">
                <a:ln>
                  <a:noFill/>
                </a:ln>
                <a:solidFill>
                  <a:srgbClr val="FF0000"/>
                </a:solidFill>
                <a:effectLst/>
                <a:uLnTx/>
                <a:uFillTx/>
                <a:latin typeface="Calibri"/>
                <a:ea typeface="+mn-ea"/>
                <a:cs typeface="+mn-cs"/>
              </a:rPr>
              <a:t>* PG School preferences (see Note 3 on the following slides).</a:t>
            </a:r>
            <a:endParaRPr kumimoji="0" lang="en-US" sz="900" b="0" i="1" u="none" strike="noStrike" kern="1200" cap="none" spc="0" normalizeH="0" baseline="0" noProof="0" dirty="0">
              <a:ln>
                <a:noFill/>
              </a:ln>
              <a:solidFill>
                <a:srgbClr val="FF0000"/>
              </a:solidFill>
              <a:effectLst/>
              <a:uLnTx/>
              <a:uFillTx/>
              <a:latin typeface="Calibri"/>
              <a:ea typeface="+mn-ea"/>
              <a:cs typeface="+mn-cs"/>
            </a:endParaRPr>
          </a:p>
        </p:txBody>
      </p:sp>
      <p:cxnSp>
        <p:nvCxnSpPr>
          <p:cNvPr id="85" name="Straight Arrow Connector 84"/>
          <p:cNvCxnSpPr>
            <a:endCxn id="26" idx="0"/>
          </p:cNvCxnSpPr>
          <p:nvPr/>
        </p:nvCxnSpPr>
        <p:spPr>
          <a:xfrm>
            <a:off x="994842" y="6391278"/>
            <a:ext cx="399663" cy="136511"/>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flipH="1">
            <a:off x="914400" y="2209800"/>
            <a:ext cx="609600" cy="3810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endCxn id="7" idx="0"/>
          </p:cNvCxnSpPr>
          <p:nvPr/>
        </p:nvCxnSpPr>
        <p:spPr>
          <a:xfrm>
            <a:off x="1524000" y="2209800"/>
            <a:ext cx="58884" cy="27478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a:off x="1524000" y="2209800"/>
            <a:ext cx="381000" cy="3048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7063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2362200" y="762000"/>
            <a:ext cx="2438400" cy="339432"/>
          </a:xfrm>
          <a:prstGeom prst="rect">
            <a:avLst/>
          </a:prstGeom>
        </p:spPr>
        <p:txBody>
          <a:bodyPr anchor="ctr" anchorCtr="0"/>
          <a:lstStyle/>
          <a:p>
            <a:pPr marL="342900" marR="0" lvl="0" indent="-342900" algn="ctr" defTabSz="914400" rtl="0" eaLnBrk="0" fontAlgn="base" latinLnBrk="0" hangingPunct="0">
              <a:lnSpc>
                <a:spcPct val="100000"/>
              </a:lnSpc>
              <a:spcBef>
                <a:spcPct val="20000"/>
              </a:spcBef>
              <a:spcAft>
                <a:spcPct val="0"/>
              </a:spcAft>
              <a:buClrTx/>
              <a:buSzTx/>
              <a:tabLst/>
              <a:defRPr/>
            </a:pPr>
            <a:r>
              <a:rPr lang="en-US" sz="2000" b="1" dirty="0">
                <a:solidFill>
                  <a:srgbClr val="002060"/>
                </a:solidFill>
                <a:latin typeface="Arial" panose="020B0604020202020204" pitchFamily="34" charset="0"/>
                <a:ea typeface="MS PGothic" panose="020B0600070205080204" pitchFamily="34" charset="-128"/>
                <a:cs typeface="Arial" panose="020B0604020202020204" pitchFamily="34" charset="0"/>
              </a:rPr>
              <a:t>“How To” Guide</a:t>
            </a:r>
          </a:p>
        </p:txBody>
      </p:sp>
      <p:sp>
        <p:nvSpPr>
          <p:cNvPr id="3" name="TextBox 2"/>
          <p:cNvSpPr txBox="1"/>
          <p:nvPr/>
        </p:nvSpPr>
        <p:spPr>
          <a:xfrm>
            <a:off x="0" y="1371600"/>
            <a:ext cx="9144000" cy="5632311"/>
          </a:xfrm>
          <a:prstGeom prst="rect">
            <a:avLst/>
          </a:prstGeom>
          <a:noFill/>
        </p:spPr>
        <p:txBody>
          <a:bodyPr wrap="square" rtlCol="0">
            <a:spAutoFit/>
          </a:bodyPr>
          <a:lstStyle/>
          <a:p>
            <a:pPr marL="342900" indent="-342900"/>
            <a:r>
              <a:rPr lang="en-US" sz="1000" u="sng" dirty="0">
                <a:solidFill>
                  <a:schemeClr val="tx2">
                    <a:lumMod val="50000"/>
                  </a:schemeClr>
                </a:solidFill>
                <a:cs typeface="Helvetica" pitchFamily="34" charset="0"/>
              </a:rPr>
              <a:t>Notes</a:t>
            </a:r>
          </a:p>
          <a:p>
            <a:pPr marL="342900" indent="-342900"/>
            <a:endParaRPr lang="en-US" sz="1000" u="sng" dirty="0">
              <a:solidFill>
                <a:schemeClr val="tx2">
                  <a:lumMod val="50000"/>
                </a:schemeClr>
              </a:solidFill>
              <a:cs typeface="Helvetica" pitchFamily="34" charset="0"/>
            </a:endParaRPr>
          </a:p>
          <a:p>
            <a:pPr marL="230188" indent="-230188">
              <a:buFont typeface="+mj-lt"/>
              <a:buAutoNum type="arabicPeriod"/>
            </a:pPr>
            <a:r>
              <a:rPr lang="en-US" sz="1000" dirty="0">
                <a:solidFill>
                  <a:schemeClr val="tx2">
                    <a:lumMod val="50000"/>
                  </a:schemeClr>
                </a:solidFill>
                <a:cs typeface="Helvetica" pitchFamily="34" charset="0"/>
              </a:rPr>
              <a:t>Service Schools: </a:t>
            </a:r>
            <a:r>
              <a:rPr lang="en-US" sz="1000" dirty="0">
                <a:solidFill>
                  <a:srgbClr val="FF0000"/>
                </a:solidFill>
                <a:cs typeface="Helvetica" pitchFamily="34" charset="0"/>
              </a:rPr>
              <a:t>At a minimum, every Supply Corps officer (310X) should have at least BQC and Basic Leadership in this block!  </a:t>
            </a:r>
            <a:r>
              <a:rPr lang="en-US" sz="1000" dirty="0">
                <a:solidFill>
                  <a:schemeClr val="tx2">
                    <a:lumMod val="50000"/>
                  </a:schemeClr>
                </a:solidFill>
                <a:cs typeface="Helvetica" pitchFamily="34" charset="0"/>
              </a:rPr>
              <a:t>For a complete listing of approved Service Schools that can be annotated in Block 52, please reference the </a:t>
            </a:r>
            <a:r>
              <a:rPr lang="en-US" sz="1000" dirty="0">
                <a:solidFill>
                  <a:schemeClr val="tx2">
                    <a:lumMod val="50000"/>
                  </a:schemeClr>
                </a:solidFill>
                <a:cs typeface="Helvetica" pitchFamily="34" charset="0"/>
                <a:hlinkClick r:id="rId2"/>
              </a:rPr>
              <a:t>NOOCS Manual, Volume II, Appendix C</a:t>
            </a:r>
            <a:r>
              <a:rPr lang="en-US" sz="1000" dirty="0">
                <a:solidFill>
                  <a:schemeClr val="tx2">
                    <a:lumMod val="50000"/>
                  </a:schemeClr>
                </a:solidFill>
                <a:cs typeface="Helvetica" pitchFamily="34" charset="0"/>
              </a:rPr>
              <a:t>. Once you have identified the Service Schools you want added (room for six total), email My Navy Career Center (MNCC) (</a:t>
            </a:r>
            <a:r>
              <a:rPr lang="en-US" sz="1000" dirty="0">
                <a:solidFill>
                  <a:schemeClr val="tx2">
                    <a:lumMod val="50000"/>
                  </a:schemeClr>
                </a:solidFill>
                <a:cs typeface="Helvetica" pitchFamily="34" charset="0"/>
                <a:hlinkClick r:id="rId3"/>
              </a:rPr>
              <a:t>askmncc.fct@navy.mil</a:t>
            </a:r>
            <a:r>
              <a:rPr lang="en-US" sz="1000" dirty="0">
                <a:solidFill>
                  <a:schemeClr val="tx2">
                    <a:lumMod val="50000"/>
                  </a:schemeClr>
                </a:solidFill>
                <a:cs typeface="Helvetica" pitchFamily="34" charset="0"/>
              </a:rPr>
              <a:t>) the following blurb. You must include a copy of your Joint Service Transcript or the Certificate of Completion confirming your attendance at the respective school. If the school in question is not listed in the NOOCS Manual, it cannot go on your ODC. Block 52 of your ODC feeds the Service School Block of your Officer Summary Record (OSR). By updating your ODC, you automatically update your OSR.</a:t>
            </a:r>
          </a:p>
          <a:p>
            <a:pPr marL="230188" indent="-230188">
              <a:buFont typeface="+mj-lt"/>
              <a:buAutoNum type="arabicPeriod"/>
            </a:pPr>
            <a:endParaRPr lang="en-US" sz="1000" dirty="0">
              <a:solidFill>
                <a:schemeClr val="tx2">
                  <a:lumMod val="50000"/>
                </a:schemeClr>
              </a:solidFill>
              <a:cs typeface="Helvetica" pitchFamily="34" charset="0"/>
            </a:endParaRPr>
          </a:p>
          <a:p>
            <a:pPr marL="461963" indent="-230188"/>
            <a:r>
              <a:rPr lang="en-US" sz="1000" dirty="0">
                <a:solidFill>
                  <a:schemeClr val="tx2">
                    <a:lumMod val="50000"/>
                  </a:schemeClr>
                </a:solidFill>
                <a:cs typeface="Helvetica" pitchFamily="34" charset="0"/>
              </a:rPr>
              <a:t>	“Dear MNCC,</a:t>
            </a:r>
          </a:p>
          <a:p>
            <a:pPr marL="461963" indent="-230188"/>
            <a:endParaRPr lang="en-US" sz="1000" dirty="0">
              <a:solidFill>
                <a:schemeClr val="tx2">
                  <a:lumMod val="50000"/>
                </a:schemeClr>
              </a:solidFill>
              <a:cs typeface="Helvetica" pitchFamily="34" charset="0"/>
            </a:endParaRPr>
          </a:p>
          <a:p>
            <a:pPr marL="461963" indent="-230188"/>
            <a:r>
              <a:rPr lang="en-US" sz="1000" dirty="0">
                <a:solidFill>
                  <a:schemeClr val="tx2">
                    <a:lumMod val="50000"/>
                  </a:schemeClr>
                </a:solidFill>
                <a:cs typeface="Helvetica" pitchFamily="34" charset="0"/>
              </a:rPr>
              <a:t>	Please update Block 52 of my ODC with the following Service School(s). My Joint Service Transcript / Certificate of Completion is attached for your reference.</a:t>
            </a:r>
          </a:p>
          <a:p>
            <a:pPr marL="461963" indent="-230188"/>
            <a:endParaRPr lang="en-US" sz="1000" dirty="0">
              <a:solidFill>
                <a:schemeClr val="tx2">
                  <a:lumMod val="50000"/>
                </a:schemeClr>
              </a:solidFill>
              <a:cs typeface="Helvetica" pitchFamily="34" charset="0"/>
            </a:endParaRPr>
          </a:p>
          <a:p>
            <a:pPr marL="461963" indent="-230188"/>
            <a:r>
              <a:rPr lang="en-US" sz="1000" dirty="0">
                <a:solidFill>
                  <a:schemeClr val="tx2">
                    <a:lumMod val="50000"/>
                  </a:schemeClr>
                </a:solidFill>
                <a:cs typeface="Helvetica" pitchFamily="34" charset="0"/>
              </a:rPr>
              <a:t>	Course Title: ________ (per NOOCS Manual)</a:t>
            </a:r>
          </a:p>
          <a:p>
            <a:pPr marL="461963" indent="-230188"/>
            <a:r>
              <a:rPr lang="en-US" sz="1000" dirty="0">
                <a:solidFill>
                  <a:schemeClr val="tx2">
                    <a:lumMod val="50000"/>
                  </a:schemeClr>
                </a:solidFill>
                <a:cs typeface="Helvetica" pitchFamily="34" charset="0"/>
              </a:rPr>
              <a:t>	School Location:  ________</a:t>
            </a:r>
          </a:p>
          <a:p>
            <a:pPr marL="461963" indent="-230188"/>
            <a:r>
              <a:rPr lang="en-US" sz="1000" dirty="0">
                <a:solidFill>
                  <a:schemeClr val="tx2">
                    <a:lumMod val="50000"/>
                  </a:schemeClr>
                </a:solidFill>
                <a:cs typeface="Helvetica" pitchFamily="34" charset="0"/>
              </a:rPr>
              <a:t>	Completion Date:  ________	</a:t>
            </a:r>
          </a:p>
          <a:p>
            <a:pPr marL="461963" indent="-230188"/>
            <a:r>
              <a:rPr lang="en-US" sz="1000" dirty="0">
                <a:solidFill>
                  <a:schemeClr val="tx2">
                    <a:lumMod val="50000"/>
                  </a:schemeClr>
                </a:solidFill>
                <a:cs typeface="Helvetica" pitchFamily="34" charset="0"/>
              </a:rPr>
              <a:t>	Course Duration: ________ (weeks)	</a:t>
            </a:r>
          </a:p>
          <a:p>
            <a:pPr marL="461963" indent="-230188"/>
            <a:r>
              <a:rPr lang="en-US" sz="1000" dirty="0">
                <a:solidFill>
                  <a:schemeClr val="tx2">
                    <a:lumMod val="50000"/>
                  </a:schemeClr>
                </a:solidFill>
                <a:cs typeface="Helvetica" pitchFamily="34" charset="0"/>
              </a:rPr>
              <a:t>	3-Digit School Code:  ________ (per NOOCS Manual)</a:t>
            </a:r>
          </a:p>
          <a:p>
            <a:pPr marL="461963" indent="-230188"/>
            <a:endParaRPr lang="en-US" sz="1000" dirty="0">
              <a:solidFill>
                <a:schemeClr val="tx2">
                  <a:lumMod val="50000"/>
                </a:schemeClr>
              </a:solidFill>
              <a:cs typeface="Helvetica" pitchFamily="34" charset="0"/>
            </a:endParaRPr>
          </a:p>
          <a:p>
            <a:pPr marL="461963" indent="-230188"/>
            <a:r>
              <a:rPr lang="en-US" sz="1000" dirty="0">
                <a:solidFill>
                  <a:schemeClr val="tx2">
                    <a:lumMod val="50000"/>
                  </a:schemeClr>
                </a:solidFill>
                <a:cs typeface="Helvetica" pitchFamily="34" charset="0"/>
              </a:rPr>
              <a:t>	I can be reached at </a:t>
            </a:r>
            <a:r>
              <a:rPr lang="en-US" sz="1000" dirty="0">
                <a:solidFill>
                  <a:schemeClr val="tx2">
                    <a:lumMod val="50000"/>
                  </a:schemeClr>
                </a:solidFill>
                <a:cs typeface="Helvetica" pitchFamily="34" charset="0"/>
                <a:hlinkClick r:id="rId4"/>
              </a:rPr>
              <a:t>________@navy.mil</a:t>
            </a:r>
            <a:r>
              <a:rPr lang="en-US" sz="1000" dirty="0">
                <a:solidFill>
                  <a:schemeClr val="tx2">
                    <a:lumMod val="50000"/>
                  </a:schemeClr>
                </a:solidFill>
                <a:cs typeface="Helvetica" pitchFamily="34" charset="0"/>
              </a:rPr>
              <a:t> if you have any questions. Thank you for your assistance.”</a:t>
            </a:r>
          </a:p>
          <a:p>
            <a:pPr marL="230188" indent="-230188"/>
            <a:endParaRPr lang="en-US" sz="1000" dirty="0">
              <a:solidFill>
                <a:schemeClr val="tx2">
                  <a:lumMod val="50000"/>
                </a:schemeClr>
              </a:solidFill>
              <a:cs typeface="Helvetica" pitchFamily="34" charset="0"/>
            </a:endParaRPr>
          </a:p>
          <a:p>
            <a:pPr marL="230188" indent="-230188"/>
            <a:endParaRPr lang="en-US" sz="1000" dirty="0">
              <a:solidFill>
                <a:schemeClr val="tx2">
                  <a:lumMod val="50000"/>
                </a:schemeClr>
              </a:solidFill>
              <a:cs typeface="Helvetica" pitchFamily="34" charset="0"/>
            </a:endParaRPr>
          </a:p>
          <a:p>
            <a:pPr marL="230188" indent="-230188">
              <a:buAutoNum type="arabicPeriod" startAt="2"/>
            </a:pPr>
            <a:r>
              <a:rPr lang="en-US" sz="1000" dirty="0">
                <a:solidFill>
                  <a:schemeClr val="tx2">
                    <a:lumMod val="50000"/>
                  </a:schemeClr>
                </a:solidFill>
                <a:cs typeface="Helvetica" pitchFamily="34" charset="0"/>
              </a:rPr>
              <a:t>APC Code: To have your APC calculated, login into the </a:t>
            </a:r>
            <a:r>
              <a:rPr lang="en-US" sz="1000" dirty="0">
                <a:solidFill>
                  <a:schemeClr val="tx2">
                    <a:lumMod val="50000"/>
                  </a:schemeClr>
                </a:solidFill>
                <a:cs typeface="Helvetica" pitchFamily="34" charset="0"/>
                <a:hlinkClick r:id="rId5"/>
              </a:rPr>
              <a:t>NPS website </a:t>
            </a:r>
            <a:r>
              <a:rPr lang="en-US" sz="1000" dirty="0">
                <a:solidFill>
                  <a:schemeClr val="tx2">
                    <a:lumMod val="50000"/>
                  </a:schemeClr>
                </a:solidFill>
                <a:cs typeface="Helvetica" pitchFamily="34" charset="0"/>
              </a:rPr>
              <a:t>and begin the application process. You are not actually applying for NPS, it’s just how the process is set-up to work. The application will instruct you to submit official transcripts to NPS, upon receipt your </a:t>
            </a:r>
            <a:r>
              <a:rPr lang="en-US" sz="1000" dirty="0" err="1">
                <a:solidFill>
                  <a:schemeClr val="tx2">
                    <a:lumMod val="50000"/>
                  </a:schemeClr>
                </a:solidFill>
                <a:cs typeface="Helvetica" pitchFamily="34" charset="0"/>
              </a:rPr>
              <a:t>APC</a:t>
            </a:r>
            <a:r>
              <a:rPr lang="en-US" sz="1000" dirty="0">
                <a:solidFill>
                  <a:schemeClr val="tx2">
                    <a:lumMod val="50000"/>
                  </a:schemeClr>
                </a:solidFill>
                <a:cs typeface="Helvetica" pitchFamily="34" charset="0"/>
              </a:rPr>
              <a:t> will be calculated. You </a:t>
            </a:r>
            <a:r>
              <a:rPr lang="en-US" sz="1000" dirty="0" err="1">
                <a:solidFill>
                  <a:schemeClr val="tx2">
                    <a:lumMod val="50000"/>
                  </a:schemeClr>
                </a:solidFill>
                <a:cs typeface="Helvetica" pitchFamily="34" charset="0"/>
              </a:rPr>
              <a:t>APC</a:t>
            </a:r>
            <a:r>
              <a:rPr lang="en-US" sz="1000" dirty="0">
                <a:solidFill>
                  <a:schemeClr val="tx2">
                    <a:lumMod val="50000"/>
                  </a:schemeClr>
                </a:solidFill>
                <a:cs typeface="Helvetica" pitchFamily="34" charset="0"/>
              </a:rPr>
              <a:t> should post to your </a:t>
            </a:r>
            <a:r>
              <a:rPr lang="en-US" sz="1000" dirty="0" err="1">
                <a:solidFill>
                  <a:schemeClr val="tx2">
                    <a:lumMod val="50000"/>
                  </a:schemeClr>
                </a:solidFill>
                <a:cs typeface="Helvetica" pitchFamily="34" charset="0"/>
              </a:rPr>
              <a:t>ODC</a:t>
            </a:r>
            <a:r>
              <a:rPr lang="en-US" sz="1000" dirty="0">
                <a:solidFill>
                  <a:schemeClr val="tx2">
                    <a:lumMod val="50000"/>
                  </a:schemeClr>
                </a:solidFill>
                <a:cs typeface="Helvetica" pitchFamily="34" charset="0"/>
              </a:rPr>
              <a:t> within three weeks of calculation. </a:t>
            </a:r>
            <a:r>
              <a:rPr lang="en-US" sz="1000" dirty="0">
                <a:solidFill>
                  <a:srgbClr val="FF0000"/>
                </a:solidFill>
                <a:cs typeface="Helvetica" pitchFamily="34" charset="0"/>
              </a:rPr>
              <a:t>APC’s are not set in stone … they can be improved!  </a:t>
            </a:r>
            <a:r>
              <a:rPr lang="en-US" sz="1000" dirty="0">
                <a:solidFill>
                  <a:schemeClr val="tx2">
                    <a:lumMod val="50000"/>
                  </a:schemeClr>
                </a:solidFill>
                <a:cs typeface="Helvetica" pitchFamily="34" charset="0"/>
              </a:rPr>
              <a:t>Identify the required APC score for the PG School curriculum you are most interested in (</a:t>
            </a:r>
            <a:r>
              <a:rPr lang="en-US" sz="1000" i="1" dirty="0">
                <a:solidFill>
                  <a:schemeClr val="tx2">
                    <a:lumMod val="50000"/>
                  </a:schemeClr>
                </a:solidFill>
                <a:cs typeface="Helvetica" pitchFamily="34" charset="0"/>
                <a:hlinkClick r:id="rId6"/>
              </a:rPr>
              <a:t>It’s Your Education</a:t>
            </a:r>
            <a:r>
              <a:rPr lang="en-US" sz="1000" i="1" dirty="0">
                <a:solidFill>
                  <a:schemeClr val="tx2">
                    <a:lumMod val="50000"/>
                  </a:schemeClr>
                </a:solidFill>
                <a:cs typeface="Helvetica" pitchFamily="34" charset="0"/>
              </a:rPr>
              <a:t>) </a:t>
            </a:r>
            <a:r>
              <a:rPr lang="en-US" sz="1000" dirty="0">
                <a:solidFill>
                  <a:schemeClr val="tx2">
                    <a:lumMod val="50000"/>
                  </a:schemeClr>
                </a:solidFill>
                <a:cs typeface="Helvetica" pitchFamily="34" charset="0"/>
              </a:rPr>
              <a:t>and then work with the NPS Admissions Team (</a:t>
            </a:r>
            <a:r>
              <a:rPr lang="en-US" sz="1000" dirty="0">
                <a:solidFill>
                  <a:schemeClr val="tx2">
                    <a:lumMod val="50000"/>
                  </a:schemeClr>
                </a:solidFill>
                <a:cs typeface="Helvetica" pitchFamily="34" charset="0"/>
                <a:hlinkClick r:id="rId7"/>
              </a:rPr>
              <a:t>admissions@nps.edu</a:t>
            </a:r>
            <a:r>
              <a:rPr lang="en-US" sz="1000" dirty="0">
                <a:solidFill>
                  <a:schemeClr val="tx2">
                    <a:lumMod val="50000"/>
                  </a:schemeClr>
                </a:solidFill>
                <a:cs typeface="Helvetica" pitchFamily="34" charset="0"/>
              </a:rPr>
              <a:t>) to identify the school and classes you need to take.</a:t>
            </a:r>
          </a:p>
          <a:p>
            <a:pPr marL="230188" indent="-230188"/>
            <a:endParaRPr lang="en-US" sz="1000" dirty="0">
              <a:solidFill>
                <a:schemeClr val="tx2">
                  <a:lumMod val="50000"/>
                </a:schemeClr>
              </a:solidFill>
              <a:cs typeface="Helvetica" pitchFamily="34" charset="0"/>
            </a:endParaRPr>
          </a:p>
          <a:p>
            <a:pPr marL="230188" indent="-230188"/>
            <a:endParaRPr lang="en-US" sz="1000" dirty="0">
              <a:solidFill>
                <a:schemeClr val="tx2">
                  <a:lumMod val="50000"/>
                </a:schemeClr>
              </a:solidFill>
              <a:cs typeface="Helvetica" pitchFamily="34" charset="0"/>
            </a:endParaRPr>
          </a:p>
          <a:p>
            <a:pPr marL="230188" indent="-230188">
              <a:buFont typeface="+mj-lt"/>
              <a:buAutoNum type="arabicPeriod" startAt="3"/>
            </a:pPr>
            <a:r>
              <a:rPr lang="en-US" sz="1000" dirty="0">
                <a:solidFill>
                  <a:schemeClr val="tx2">
                    <a:lumMod val="50000"/>
                  </a:schemeClr>
                </a:solidFill>
                <a:latin typeface="Arial" panose="020B0604020202020204" pitchFamily="34" charset="0"/>
                <a:cs typeface="Arial" panose="020B0604020202020204" pitchFamily="34" charset="0"/>
              </a:rPr>
              <a:t>PG School Preferences: These three blocks capture all the curriculum codes listed in the </a:t>
            </a:r>
            <a:r>
              <a:rPr lang="en-US" sz="1000" i="1" dirty="0">
                <a:solidFill>
                  <a:schemeClr val="tx2">
                    <a:lumMod val="50000"/>
                  </a:schemeClr>
                </a:solidFill>
                <a:latin typeface="Arial" panose="020B0604020202020204" pitchFamily="34" charset="0"/>
                <a:cs typeface="Arial" panose="020B0604020202020204" pitchFamily="34" charset="0"/>
                <a:hlinkClick r:id="rId6"/>
              </a:rPr>
              <a:t>It’s Your Education</a:t>
            </a:r>
            <a:r>
              <a:rPr lang="en-US" sz="1000" dirty="0">
                <a:solidFill>
                  <a:schemeClr val="tx2">
                    <a:lumMod val="50000"/>
                  </a:schemeClr>
                </a:solidFill>
                <a:latin typeface="Arial" panose="020B0604020202020204" pitchFamily="34" charset="0"/>
                <a:cs typeface="Arial" panose="020B0604020202020204" pitchFamily="34" charset="0"/>
              </a:rPr>
              <a:t> playbook, with the exception of 810 and 811 (which are applied for through submitting a package). Once you identify your three curriculum code preferences, send an email to the </a:t>
            </a:r>
            <a:r>
              <a:rPr lang="en-US" sz="1000" dirty="0">
                <a:solidFill>
                  <a:schemeClr val="tx2">
                    <a:lumMod val="50000"/>
                  </a:schemeClr>
                </a:solidFill>
                <a:latin typeface="Arial" panose="020B0604020202020204" pitchFamily="34" charset="0"/>
                <a:cs typeface="Arial" panose="020B0604020202020204" pitchFamily="34" charset="0"/>
                <a:hlinkClick r:id="rId8"/>
              </a:rPr>
              <a:t>Career Counselor </a:t>
            </a:r>
            <a:r>
              <a:rPr lang="en-US" sz="1000" dirty="0">
                <a:solidFill>
                  <a:schemeClr val="tx2">
                    <a:lumMod val="50000"/>
                  </a:schemeClr>
                </a:solidFill>
                <a:latin typeface="Arial" panose="020B0604020202020204" pitchFamily="34" charset="0"/>
                <a:cs typeface="Arial" panose="020B0604020202020204" pitchFamily="34" charset="0"/>
              </a:rPr>
              <a:t>to have your record updated. </a:t>
            </a:r>
          </a:p>
          <a:p>
            <a:pPr marL="230188" indent="-230188">
              <a:buAutoNum type="arabicPeriod" startAt="3"/>
            </a:pPr>
            <a:endParaRPr lang="en-US" sz="1000" dirty="0">
              <a:solidFill>
                <a:schemeClr val="tx2">
                  <a:lumMod val="50000"/>
                </a:schemeClr>
              </a:solidFill>
              <a:cs typeface="Helvetica" pitchFamily="34" charset="0"/>
            </a:endParaRPr>
          </a:p>
          <a:p>
            <a:pPr marL="230188" indent="-230188">
              <a:buAutoNum type="arabicPeriod" startAt="3"/>
            </a:pPr>
            <a:endParaRPr lang="en-US" sz="1000" dirty="0">
              <a:solidFill>
                <a:schemeClr val="tx2">
                  <a:lumMod val="50000"/>
                </a:schemeClr>
              </a:solidFill>
              <a:cs typeface="Helvetica" pitchFamily="34" charset="0"/>
            </a:endParaRPr>
          </a:p>
          <a:p>
            <a:pPr marL="230188" indent="-230188">
              <a:buAutoNum type="arabicPeriod" startAt="3"/>
            </a:pPr>
            <a:endParaRPr lang="en-US" sz="1000" dirty="0">
              <a:solidFill>
                <a:schemeClr val="tx2">
                  <a:lumMod val="50000"/>
                </a:schemeClr>
              </a:solidFill>
              <a:cs typeface="Helvetica" pitchFamily="34" charset="0"/>
            </a:endParaRPr>
          </a:p>
        </p:txBody>
      </p:sp>
      <p:sp>
        <p:nvSpPr>
          <p:cNvPr id="4" name="TextBox 3"/>
          <p:cNvSpPr txBox="1"/>
          <p:nvPr/>
        </p:nvSpPr>
        <p:spPr>
          <a:xfrm>
            <a:off x="6324600" y="3429000"/>
            <a:ext cx="2438400" cy="1015663"/>
          </a:xfrm>
          <a:prstGeom prst="rect">
            <a:avLst/>
          </a:prstGeom>
          <a:solidFill>
            <a:schemeClr val="accent1">
              <a:lumMod val="20000"/>
              <a:lumOff val="80000"/>
            </a:schemeClr>
          </a:solidFill>
        </p:spPr>
        <p:txBody>
          <a:bodyPr wrap="square" rtlCol="0">
            <a:spAutoFit/>
          </a:bodyPr>
          <a:lstStyle/>
          <a:p>
            <a:r>
              <a:rPr lang="en-US" sz="1000" b="1" dirty="0">
                <a:solidFill>
                  <a:srgbClr val="FF0000"/>
                </a:solidFill>
              </a:rPr>
              <a:t>Important:</a:t>
            </a:r>
            <a:r>
              <a:rPr lang="en-US" sz="1000" dirty="0"/>
              <a:t> After sending your email, you will receive a response with a ticket number. If you do not receive a response, you should contact MNCC to get your ticket number, which is needed for tracking purposes.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2514600" y="685800"/>
            <a:ext cx="6629400" cy="491832"/>
          </a:xfrm>
          <a:prstGeom prst="rect">
            <a:avLst/>
          </a:prstGeom>
        </p:spPr>
        <p:txBody>
          <a:bodyPr anchor="ctr" anchorCtr="0"/>
          <a:lstStyle/>
          <a:p>
            <a:pPr marL="342900" indent="-342900" eaLnBrk="0" fontAlgn="base" hangingPunct="0">
              <a:spcBef>
                <a:spcPct val="20000"/>
              </a:spcBef>
              <a:spcAft>
                <a:spcPct val="0"/>
              </a:spcAft>
              <a:defRPr/>
            </a:pPr>
            <a:r>
              <a:rPr lang="en-US" sz="2000" b="1" dirty="0">
                <a:solidFill>
                  <a:srgbClr val="002060"/>
                </a:solidFill>
                <a:latin typeface="Arial" panose="020B0604020202020204" pitchFamily="34" charset="0"/>
                <a:ea typeface="MS PGothic" panose="020B0600070205080204" pitchFamily="34" charset="-128"/>
                <a:cs typeface="Arial" panose="020B0604020202020204" pitchFamily="34" charset="0"/>
              </a:rPr>
              <a:t>“How To” Guide (continued)</a:t>
            </a:r>
          </a:p>
        </p:txBody>
      </p:sp>
      <p:sp>
        <p:nvSpPr>
          <p:cNvPr id="3" name="TextBox 2"/>
          <p:cNvSpPr txBox="1"/>
          <p:nvPr/>
        </p:nvSpPr>
        <p:spPr>
          <a:xfrm>
            <a:off x="0" y="1371600"/>
            <a:ext cx="9144000" cy="5324535"/>
          </a:xfrm>
          <a:prstGeom prst="rect">
            <a:avLst/>
          </a:prstGeom>
          <a:noFill/>
        </p:spPr>
        <p:txBody>
          <a:bodyPr wrap="square" rtlCol="0">
            <a:spAutoFit/>
          </a:bodyPr>
          <a:lstStyle/>
          <a:p>
            <a:pPr marL="230188" indent="-230188">
              <a:buFont typeface="+mj-lt"/>
              <a:buAutoNum type="arabicPeriod" startAt="4"/>
            </a:pPr>
            <a:r>
              <a:rPr lang="en-US" sz="1000" dirty="0">
                <a:solidFill>
                  <a:schemeClr val="tx2">
                    <a:lumMod val="50000"/>
                  </a:schemeClr>
                </a:solidFill>
                <a:cs typeface="Helvetica" pitchFamily="34" charset="0"/>
              </a:rPr>
              <a:t>Subspecialty Codes (SSP):  Earned through education and/or experience. The most common SSPs for SC officers are 1301, 1302, 1306, 1307, 1309, 3111, and 3212.  For a complete list of Navy SSP codes, refer to the NOOCS Manual at </a:t>
            </a:r>
            <a:r>
              <a:rPr lang="en-US" sz="1000" dirty="0">
                <a:solidFill>
                  <a:schemeClr val="tx2">
                    <a:lumMod val="50000"/>
                  </a:schemeClr>
                </a:solidFill>
                <a:cs typeface="Helvetica" pitchFamily="34" charset="0"/>
                <a:hlinkClick r:id="rId2"/>
              </a:rPr>
              <a:t>https://www.mynavyhr.navy.mil/References/NOOCS-Manual/</a:t>
            </a:r>
            <a:r>
              <a:rPr lang="en-US" sz="1000" dirty="0">
                <a:solidFill>
                  <a:schemeClr val="tx2">
                    <a:lumMod val="50000"/>
                  </a:schemeClr>
                </a:solidFill>
                <a:cs typeface="Helvetica" pitchFamily="34" charset="0"/>
              </a:rPr>
              <a:t>.  </a:t>
            </a:r>
          </a:p>
          <a:p>
            <a:pPr marL="342900" indent="-342900">
              <a:buAutoNum type="arabicPeriod" startAt="4"/>
            </a:pPr>
            <a:endParaRPr lang="en-US" sz="1000" dirty="0">
              <a:solidFill>
                <a:schemeClr val="tx2">
                  <a:lumMod val="50000"/>
                </a:schemeClr>
              </a:solidFill>
              <a:cs typeface="Helvetica" pitchFamily="34" charset="0"/>
            </a:endParaRPr>
          </a:p>
          <a:p>
            <a:r>
              <a:rPr lang="en-US" sz="1000" dirty="0">
                <a:solidFill>
                  <a:schemeClr val="tx2">
                    <a:lumMod val="50000"/>
                  </a:schemeClr>
                </a:solidFill>
                <a:cs typeface="Helvetica" pitchFamily="34" charset="0"/>
              </a:rPr>
              <a:t>          The breakdown of suffix codes is as follows:</a:t>
            </a:r>
          </a:p>
          <a:p>
            <a:pPr marL="684213" lvl="1" indent="-227013">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G – Master’s degree (non-Navy funded)</a:t>
            </a:r>
          </a:p>
          <a:p>
            <a:pPr marL="684213" lvl="1" indent="-227013">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P – Master’s degree (i.e. - 815 graduates earn a 1306P out of NPS)</a:t>
            </a:r>
          </a:p>
          <a:p>
            <a:pPr marL="684213" lvl="1" indent="-227013">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F – Master’s degree (non-Navy funded) + 18 months of experience in a “coded” billet (i.e. – </a:t>
            </a:r>
            <a:r>
              <a:rPr lang="en-US" sz="1000" dirty="0" err="1">
                <a:solidFill>
                  <a:schemeClr val="tx2">
                    <a:lumMod val="50000"/>
                  </a:schemeClr>
                </a:solidFill>
                <a:cs typeface="Helvetica" pitchFamily="34" charset="0"/>
              </a:rPr>
              <a:t>1301G</a:t>
            </a:r>
            <a:r>
              <a:rPr lang="en-US" sz="1000" dirty="0">
                <a:solidFill>
                  <a:schemeClr val="tx2">
                    <a:lumMod val="50000"/>
                  </a:schemeClr>
                </a:solidFill>
                <a:cs typeface="Helvetica" pitchFamily="34" charset="0"/>
              </a:rPr>
              <a:t> + 18 mos. in a “1306S-coded” billet = </a:t>
            </a:r>
            <a:r>
              <a:rPr lang="en-US" sz="1000" dirty="0" err="1">
                <a:solidFill>
                  <a:schemeClr val="tx2">
                    <a:lumMod val="50000"/>
                  </a:schemeClr>
                </a:solidFill>
                <a:cs typeface="Helvetica" pitchFamily="34" charset="0"/>
              </a:rPr>
              <a:t>1301F</a:t>
            </a:r>
            <a:r>
              <a:rPr lang="en-US" sz="1000" dirty="0">
                <a:solidFill>
                  <a:schemeClr val="tx2">
                    <a:lumMod val="50000"/>
                  </a:schemeClr>
                </a:solidFill>
                <a:cs typeface="Helvetica" pitchFamily="34" charset="0"/>
              </a:rPr>
              <a:t>)</a:t>
            </a:r>
          </a:p>
          <a:p>
            <a:pPr marL="684213" lvl="1" indent="-227013">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Q – Master’s degree + 18 months of experience in a “coded” billet (i.e. – 1306P + 18 mos. in a “1306S-coded” billet = 1306Q)</a:t>
            </a:r>
          </a:p>
          <a:p>
            <a:pPr marL="684213" lvl="1" indent="-227013">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S – 18 mos. of experience in a “coded” billet (i.e. – 18 months in a 1306S-coded billet = 1306S)</a:t>
            </a:r>
          </a:p>
          <a:p>
            <a:pPr marL="684213" lvl="1" indent="-227013">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R – Two (2x) separate experience tours, each greater than 18 months in length, in a coded billet (i.e. – 1306S + 1306S = 1306R)</a:t>
            </a:r>
          </a:p>
          <a:p>
            <a:pPr marL="800100" lvl="1" indent="-342900">
              <a:spcAft>
                <a:spcPts val="600"/>
              </a:spcAft>
            </a:pPr>
            <a:r>
              <a:rPr lang="en-US" sz="1000" dirty="0">
                <a:solidFill>
                  <a:srgbClr val="FF0000"/>
                </a:solidFill>
                <a:cs typeface="Helvetica" pitchFamily="34" charset="0"/>
              </a:rPr>
              <a:t>IMPORTANT:  If you earn an MBA on your own, you may qualify for the </a:t>
            </a:r>
            <a:r>
              <a:rPr lang="en-US" sz="1000" dirty="0" err="1">
                <a:solidFill>
                  <a:srgbClr val="FF0000"/>
                </a:solidFill>
                <a:cs typeface="Helvetica" pitchFamily="34" charset="0"/>
              </a:rPr>
              <a:t>1301G</a:t>
            </a:r>
            <a:r>
              <a:rPr lang="en-US" sz="1000" dirty="0">
                <a:solidFill>
                  <a:srgbClr val="FF0000"/>
                </a:solidFill>
                <a:cs typeface="Helvetica" pitchFamily="34" charset="0"/>
              </a:rPr>
              <a:t> SSP!  </a:t>
            </a:r>
          </a:p>
          <a:p>
            <a:pPr marL="461963" lvl="1">
              <a:spcAft>
                <a:spcPts val="600"/>
              </a:spcAft>
            </a:pPr>
            <a:endParaRPr lang="en-US" sz="1000" dirty="0">
              <a:solidFill>
                <a:schemeClr val="tx2">
                  <a:lumMod val="50000"/>
                </a:schemeClr>
              </a:solidFill>
              <a:cs typeface="Helvetica" pitchFamily="34" charset="0"/>
            </a:endParaRPr>
          </a:p>
          <a:p>
            <a:pPr marL="461963" lvl="1">
              <a:spcAft>
                <a:spcPts val="600"/>
              </a:spcAft>
            </a:pPr>
            <a:r>
              <a:rPr lang="en-US" sz="1000" dirty="0">
                <a:solidFill>
                  <a:schemeClr val="tx2">
                    <a:lumMod val="50000"/>
                  </a:schemeClr>
                </a:solidFill>
                <a:cs typeface="Helvetica" pitchFamily="34" charset="0"/>
              </a:rPr>
              <a:t>SSP experience requests can be submitted per the directions below (only one per tour). The duties of the billet must be closely related to the core skill requirements for the requested subspecialty. The duties must be documented in the Officer's Fitness Reports.</a:t>
            </a:r>
          </a:p>
          <a:p>
            <a:pPr marL="461963"/>
            <a:r>
              <a:rPr lang="en-US" sz="1000" dirty="0">
                <a:solidFill>
                  <a:schemeClr val="tx2">
                    <a:lumMod val="50000"/>
                  </a:schemeClr>
                </a:solidFill>
                <a:cs typeface="Helvetica" pitchFamily="34" charset="0"/>
              </a:rPr>
              <a:t>You can request an experience subspecialty through self-nomination submission to </a:t>
            </a:r>
            <a:r>
              <a:rPr lang="en-US" sz="1000" dirty="0">
                <a:solidFill>
                  <a:schemeClr val="tx2">
                    <a:lumMod val="50000"/>
                  </a:schemeClr>
                </a:solidFill>
                <a:cs typeface="Helvetica" pitchFamily="34" charset="0"/>
                <a:hlinkClick r:id="rId3"/>
              </a:rPr>
              <a:t>supply_corps_cc@navy.mil</a:t>
            </a:r>
            <a:r>
              <a:rPr lang="en-US" sz="1000" dirty="0">
                <a:solidFill>
                  <a:schemeClr val="tx2">
                    <a:lumMod val="50000"/>
                  </a:schemeClr>
                </a:solidFill>
                <a:cs typeface="Helvetica" pitchFamily="34" charset="0"/>
              </a:rPr>
              <a:t>.  Experience requests must:</a:t>
            </a:r>
          </a:p>
          <a:p>
            <a:pPr marL="684213" lvl="2" indent="-222250">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Include Fitness Reports for experience periods (18 month minimum)</a:t>
            </a:r>
          </a:p>
          <a:p>
            <a:pPr marL="684213" lvl="2" indent="-222250">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Include command endorsement letter</a:t>
            </a:r>
          </a:p>
          <a:p>
            <a:pPr marL="684213" lvl="2" indent="-222250">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Include a return e-mail address or phone number</a:t>
            </a:r>
          </a:p>
          <a:p>
            <a:pPr marL="461963" lvl="2">
              <a:buClr>
                <a:srgbClr val="002A7E"/>
              </a:buClr>
              <a:buSzPct val="125000"/>
            </a:pPr>
            <a:endParaRPr lang="en-US" sz="1000" dirty="0">
              <a:solidFill>
                <a:schemeClr val="tx2">
                  <a:lumMod val="50000"/>
                </a:schemeClr>
              </a:solidFill>
              <a:cs typeface="Helvetica" pitchFamily="34" charset="0"/>
            </a:endParaRPr>
          </a:p>
          <a:p>
            <a:pPr marL="684213" lvl="2" indent="-222250">
              <a:buClr>
                <a:srgbClr val="002A7E"/>
              </a:buClr>
              <a:buSzPct val="125000"/>
            </a:pPr>
            <a:r>
              <a:rPr lang="en-US" sz="1000" dirty="0">
                <a:solidFill>
                  <a:schemeClr val="tx2">
                    <a:lumMod val="50000"/>
                  </a:schemeClr>
                </a:solidFill>
                <a:cs typeface="Helvetica" pitchFamily="34" charset="0"/>
              </a:rPr>
              <a:t>Education requests must:</a:t>
            </a:r>
          </a:p>
          <a:p>
            <a:pPr marL="684213" lvl="2" indent="-222250">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Include Transcripts (official or unofficial)</a:t>
            </a:r>
          </a:p>
          <a:p>
            <a:pPr marL="684213" lvl="2" indent="-222250">
              <a:buClr>
                <a:srgbClr val="002A7E"/>
              </a:buClr>
              <a:buSzPct val="125000"/>
              <a:buFont typeface="Wingdings" panose="05000000000000000000" pitchFamily="2" charset="2"/>
              <a:buChar char="§"/>
            </a:pPr>
            <a:r>
              <a:rPr lang="en-US" sz="1000" dirty="0">
                <a:solidFill>
                  <a:schemeClr val="tx2">
                    <a:lumMod val="50000"/>
                  </a:schemeClr>
                </a:solidFill>
                <a:cs typeface="Helvetica" pitchFamily="34" charset="0"/>
              </a:rPr>
              <a:t>Include Catalog Course Descriptions for courses that appear on Transcript</a:t>
            </a:r>
          </a:p>
          <a:p>
            <a:pPr marL="461963" lvl="2">
              <a:buClr>
                <a:srgbClr val="002A7E"/>
              </a:buClr>
              <a:buSzPct val="125000"/>
            </a:pPr>
            <a:r>
              <a:rPr lang="en-US" sz="1000" dirty="0">
                <a:solidFill>
                  <a:schemeClr val="tx2">
                    <a:lumMod val="50000"/>
                  </a:schemeClr>
                </a:solidFill>
                <a:cs typeface="Helvetica" pitchFamily="34" charset="0"/>
              </a:rPr>
              <a:t>	 </a:t>
            </a:r>
          </a:p>
          <a:p>
            <a:pPr marL="461963" lvl="2"/>
            <a:r>
              <a:rPr lang="en-US" sz="1000" dirty="0">
                <a:solidFill>
                  <a:schemeClr val="tx2">
                    <a:lumMod val="50000"/>
                  </a:schemeClr>
                </a:solidFill>
                <a:cs typeface="Helvetica" pitchFamily="34" charset="0"/>
              </a:rPr>
              <a:t>Directions for preparing and submitting subspecialty requests can be found on NPC’s education webpage at:</a:t>
            </a:r>
          </a:p>
          <a:p>
            <a:pPr marL="461963" lvl="2">
              <a:spcAft>
                <a:spcPts val="600"/>
              </a:spcAft>
            </a:pPr>
            <a:r>
              <a:rPr lang="en-US" sz="1000" dirty="0">
                <a:solidFill>
                  <a:schemeClr val="tx2">
                    <a:lumMod val="50000"/>
                  </a:schemeClr>
                </a:solidFill>
                <a:cs typeface="Helvetica" pitchFamily="34" charset="0"/>
                <a:hlinkClick r:id="rId4"/>
              </a:rPr>
              <a:t>https://www.mynavyhr.navy.mil/Career-Management/Education/Subspecialty/</a:t>
            </a:r>
            <a:endParaRPr lang="en-US" sz="1000" dirty="0">
              <a:solidFill>
                <a:schemeClr val="tx2">
                  <a:lumMod val="50000"/>
                </a:schemeClr>
              </a:solidFill>
              <a:cs typeface="Helvetica" pitchFamily="34" charset="0"/>
            </a:endParaRPr>
          </a:p>
          <a:p>
            <a:pPr marL="461963" lvl="2">
              <a:spcBef>
                <a:spcPts val="600"/>
              </a:spcBef>
            </a:pPr>
            <a:r>
              <a:rPr lang="en-US" sz="1000" dirty="0">
                <a:solidFill>
                  <a:schemeClr val="tx2">
                    <a:lumMod val="50000"/>
                  </a:schemeClr>
                </a:solidFill>
                <a:cs typeface="Helvetica" pitchFamily="34" charset="0"/>
              </a:rPr>
              <a:t>Directions and sample self-nomination requests can be found on the Supply Corps Career Counselor webpage at:</a:t>
            </a:r>
          </a:p>
          <a:p>
            <a:pPr marL="461963" lvl="2">
              <a:spcAft>
                <a:spcPts val="600"/>
              </a:spcAft>
            </a:pPr>
            <a:r>
              <a:rPr lang="en-US" sz="1000" dirty="0">
                <a:solidFill>
                  <a:schemeClr val="tx2">
                    <a:lumMod val="50000"/>
                  </a:schemeClr>
                </a:solidFill>
                <a:cs typeface="Helvetica" pitchFamily="34" charset="0"/>
                <a:hlinkClick r:id="rId5"/>
              </a:rPr>
              <a:t>https://www.mynavyhr.navy.mil/Career-Management/Detailing/Officer/Pers-44-Staff-RL/Supply-Corps-Officer/Sample-Letters/</a:t>
            </a:r>
            <a:endParaRPr lang="en-US" sz="1000" dirty="0">
              <a:solidFill>
                <a:schemeClr val="tx2">
                  <a:lumMod val="50000"/>
                </a:schemeClr>
              </a:solidFill>
              <a:cs typeface="Helvetica" pitchFamily="34" charset="0"/>
            </a:endParaRPr>
          </a:p>
          <a:p>
            <a:pPr marL="461963">
              <a:spcAft>
                <a:spcPts val="600"/>
              </a:spcAft>
            </a:pPr>
            <a:endParaRPr lang="en-US" sz="1000" dirty="0">
              <a:solidFill>
                <a:schemeClr val="tx2">
                  <a:lumMod val="50000"/>
                </a:schemeClr>
              </a:solidFill>
              <a:cs typeface="Helvetica" pitchFamily="34" charset="0"/>
            </a:endParaRPr>
          </a:p>
          <a:p>
            <a:pPr marL="461963">
              <a:spcAft>
                <a:spcPts val="600"/>
              </a:spcAft>
            </a:pPr>
            <a:endParaRPr lang="en-US" sz="1000" dirty="0">
              <a:solidFill>
                <a:schemeClr val="tx2">
                  <a:lumMod val="50000"/>
                </a:schemeClr>
              </a:solidFill>
              <a:cs typeface="Helvetica" pitchFamily="34" charset="0"/>
            </a:endParaRPr>
          </a:p>
          <a:p>
            <a:pPr marL="461963">
              <a:spcAft>
                <a:spcPts val="600"/>
              </a:spcAft>
            </a:pPr>
            <a:r>
              <a:rPr lang="en-US" sz="1000" dirty="0">
                <a:solidFill>
                  <a:schemeClr val="tx2">
                    <a:lumMod val="50000"/>
                  </a:schemeClr>
                </a:solidFill>
                <a:cs typeface="Helvetica" pitchFamily="34" charset="0"/>
              </a:rPr>
              <a:t>References:  MILPERSMAN 1214-010 and NAVPERS 15839I.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2438400" y="609600"/>
            <a:ext cx="6629400" cy="568032"/>
          </a:xfrm>
          <a:prstGeom prst="rect">
            <a:avLst/>
          </a:prstGeom>
        </p:spPr>
        <p:txBody>
          <a:bodyPr anchor="ctr" anchorCtr="0"/>
          <a:lstStyle/>
          <a:p>
            <a:pPr marL="342900" marR="0" lvl="0" indent="-342900" eaLnBrk="0" fontAlgn="base" hangingPunct="0">
              <a:lnSpc>
                <a:spcPct val="100000"/>
              </a:lnSpc>
              <a:spcBef>
                <a:spcPct val="20000"/>
              </a:spcBef>
              <a:spcAft>
                <a:spcPct val="0"/>
              </a:spcAft>
              <a:buClrTx/>
              <a:buSzTx/>
              <a:tabLst/>
              <a:defRPr/>
            </a:pPr>
            <a:r>
              <a:rPr lang="en-US" sz="2000" b="1" dirty="0">
                <a:solidFill>
                  <a:srgbClr val="002060"/>
                </a:solidFill>
                <a:latin typeface="Arial" panose="020B0604020202020204" pitchFamily="34" charset="0"/>
                <a:ea typeface="MS PGothic" panose="020B0600070205080204" pitchFamily="34" charset="-128"/>
                <a:cs typeface="Arial" panose="020B0604020202020204" pitchFamily="34" charset="0"/>
              </a:rPr>
              <a:t>“How To” Guide (continued)</a:t>
            </a:r>
          </a:p>
        </p:txBody>
      </p:sp>
      <p:sp>
        <p:nvSpPr>
          <p:cNvPr id="3" name="TextBox 2"/>
          <p:cNvSpPr txBox="1"/>
          <p:nvPr/>
        </p:nvSpPr>
        <p:spPr>
          <a:xfrm>
            <a:off x="0" y="1371600"/>
            <a:ext cx="9067800" cy="5247590"/>
          </a:xfrm>
          <a:prstGeom prst="rect">
            <a:avLst/>
          </a:prstGeom>
          <a:noFill/>
        </p:spPr>
        <p:txBody>
          <a:bodyPr wrap="square" rtlCol="0">
            <a:spAutoFit/>
          </a:bodyPr>
          <a:lstStyle/>
          <a:p>
            <a:pPr marL="231775" indent="-231775">
              <a:buFont typeface="+mj-lt"/>
              <a:buAutoNum type="arabicPeriod" startAt="5"/>
            </a:pPr>
            <a:r>
              <a:rPr lang="en-US" sz="1000" dirty="0">
                <a:solidFill>
                  <a:schemeClr val="tx2">
                    <a:lumMod val="50000"/>
                  </a:schemeClr>
                </a:solidFill>
                <a:latin typeface="Arial" panose="020B0604020202020204" pitchFamily="34" charset="0"/>
                <a:cs typeface="Arial" panose="020B0604020202020204" pitchFamily="34" charset="0"/>
              </a:rPr>
              <a:t>Education:  To update the education blocks, contact your university registrar’s office and have them send official, sealed copies of your transcripts to the address below:</a:t>
            </a:r>
          </a:p>
          <a:p>
            <a:pPr>
              <a:spcBef>
                <a:spcPts val="600"/>
              </a:spcBef>
            </a:pPr>
            <a:r>
              <a:rPr lang="en-US" sz="1000" dirty="0">
                <a:solidFill>
                  <a:schemeClr val="tx2">
                    <a:lumMod val="50000"/>
                  </a:schemeClr>
                </a:solidFill>
                <a:latin typeface="Arial" panose="020B0604020202020204" pitchFamily="34" charset="0"/>
                <a:cs typeface="Arial" panose="020B0604020202020204" pitchFamily="34" charset="0"/>
              </a:rPr>
              <a:t>	Navy Personnel Command</a:t>
            </a:r>
          </a:p>
          <a:p>
            <a:r>
              <a:rPr lang="en-US" sz="1000" dirty="0">
                <a:solidFill>
                  <a:schemeClr val="tx2">
                    <a:lumMod val="50000"/>
                  </a:schemeClr>
                </a:solidFill>
                <a:latin typeface="Arial" panose="020B0604020202020204" pitchFamily="34" charset="0"/>
                <a:cs typeface="Arial" panose="020B0604020202020204" pitchFamily="34" charset="0"/>
              </a:rPr>
              <a:t>	MNCC</a:t>
            </a:r>
          </a:p>
          <a:p>
            <a:r>
              <a:rPr lang="en-US" sz="1000" dirty="0">
                <a:solidFill>
                  <a:schemeClr val="tx2">
                    <a:lumMod val="50000"/>
                  </a:schemeClr>
                </a:solidFill>
                <a:latin typeface="Arial" panose="020B0604020202020204" pitchFamily="34" charset="0"/>
                <a:cs typeface="Arial" panose="020B0604020202020204" pitchFamily="34" charset="0"/>
              </a:rPr>
              <a:t>	BUILDING 768 RM </a:t>
            </a:r>
            <a:r>
              <a:rPr lang="en-US" sz="1000" dirty="0" err="1">
                <a:solidFill>
                  <a:schemeClr val="tx2">
                    <a:lumMod val="50000"/>
                  </a:schemeClr>
                </a:solidFill>
                <a:latin typeface="Arial" panose="020B0604020202020204" pitchFamily="34" charset="0"/>
                <a:cs typeface="Arial" panose="020B0604020202020204" pitchFamily="34" charset="0"/>
              </a:rPr>
              <a:t>E302</a:t>
            </a:r>
            <a:endParaRPr lang="en-US" sz="1000" dirty="0">
              <a:solidFill>
                <a:schemeClr val="tx2">
                  <a:lumMod val="50000"/>
                </a:schemeClr>
              </a:solidFill>
              <a:latin typeface="Arial" panose="020B0604020202020204" pitchFamily="34" charset="0"/>
              <a:cs typeface="Arial" panose="020B0604020202020204" pitchFamily="34" charset="0"/>
            </a:endParaRPr>
          </a:p>
          <a:p>
            <a:r>
              <a:rPr lang="en-US" sz="1000" dirty="0">
                <a:solidFill>
                  <a:schemeClr val="tx2">
                    <a:lumMod val="50000"/>
                  </a:schemeClr>
                </a:solidFill>
                <a:latin typeface="Arial" panose="020B0604020202020204" pitchFamily="34" charset="0"/>
                <a:cs typeface="Arial" panose="020B0604020202020204" pitchFamily="34" charset="0"/>
              </a:rPr>
              <a:t>            	5720 INTEGRITY DRIVE</a:t>
            </a:r>
          </a:p>
          <a:p>
            <a:r>
              <a:rPr lang="en-US" sz="1000" dirty="0">
                <a:solidFill>
                  <a:schemeClr val="tx2">
                    <a:lumMod val="50000"/>
                  </a:schemeClr>
                </a:solidFill>
                <a:latin typeface="Arial" panose="020B0604020202020204" pitchFamily="34" charset="0"/>
                <a:cs typeface="Arial" panose="020B0604020202020204" pitchFamily="34" charset="0"/>
              </a:rPr>
              <a:t>	MILLINGTON, TN 38055</a:t>
            </a:r>
          </a:p>
          <a:p>
            <a:pPr marL="341313">
              <a:spcBef>
                <a:spcPts val="600"/>
              </a:spcBef>
            </a:pPr>
            <a:r>
              <a:rPr lang="en-US" sz="1000" dirty="0">
                <a:solidFill>
                  <a:schemeClr val="tx2">
                    <a:lumMod val="50000"/>
                  </a:schemeClr>
                </a:solidFill>
                <a:latin typeface="Arial" panose="020B0604020202020204" pitchFamily="34" charset="0"/>
                <a:cs typeface="Arial" panose="020B0604020202020204" pitchFamily="34" charset="0"/>
              </a:rPr>
              <a:t>The team at MNCC filters out anything that may be Navy-Sponsored and PERS-451 reviews it. PERS-451 receives reports for NPC, NWC and other sponsored programs where the member incurs an obligation</a:t>
            </a:r>
            <a:r>
              <a:rPr lang="en-US" sz="1000" dirty="0">
                <a:latin typeface="Arial" panose="020B0604020202020204" pitchFamily="34" charset="0"/>
                <a:cs typeface="Arial" panose="020B0604020202020204" pitchFamily="34" charset="0"/>
              </a:rPr>
              <a:t>.  If your </a:t>
            </a:r>
            <a:r>
              <a:rPr lang="en-US" sz="1000" dirty="0" err="1">
                <a:latin typeface="Arial" panose="020B0604020202020204" pitchFamily="34" charset="0"/>
                <a:cs typeface="Arial" panose="020B0604020202020204" pitchFamily="34" charset="0"/>
              </a:rPr>
              <a:t>ODC</a:t>
            </a:r>
            <a:r>
              <a:rPr lang="en-US" sz="1000" dirty="0">
                <a:latin typeface="Arial" panose="020B0604020202020204" pitchFamily="34" charset="0"/>
                <a:cs typeface="Arial" panose="020B0604020202020204" pitchFamily="34" charset="0"/>
              </a:rPr>
              <a:t>/OSR Education block is blank, your transcripts are not on file. Transcripts submitted as part of commissioning packages, intern packages, etc., are destroyed after the board, and do not feed into NPC’s system.</a:t>
            </a:r>
          </a:p>
          <a:p>
            <a:endParaRPr lang="en-US" sz="1000" dirty="0">
              <a:solidFill>
                <a:schemeClr val="tx2">
                  <a:lumMod val="50000"/>
                </a:schemeClr>
              </a:solidFill>
              <a:latin typeface="Arial" panose="020B0604020202020204" pitchFamily="34" charset="0"/>
              <a:cs typeface="Arial" panose="020B0604020202020204" pitchFamily="34" charset="0"/>
            </a:endParaRPr>
          </a:p>
          <a:p>
            <a:endParaRPr lang="en-US" sz="1000" dirty="0">
              <a:solidFill>
                <a:schemeClr val="tx2">
                  <a:lumMod val="50000"/>
                </a:schemeClr>
              </a:solidFill>
              <a:latin typeface="Arial" panose="020B0604020202020204" pitchFamily="34" charset="0"/>
              <a:cs typeface="Arial" panose="020B0604020202020204" pitchFamily="34" charset="0"/>
            </a:endParaRPr>
          </a:p>
          <a:p>
            <a:pPr marL="228600" indent="-228600">
              <a:buFont typeface="+mj-lt"/>
              <a:buAutoNum type="arabicPeriod" startAt="6"/>
            </a:pPr>
            <a:r>
              <a:rPr lang="en-US" sz="1000" dirty="0">
                <a:solidFill>
                  <a:schemeClr val="tx2">
                    <a:lumMod val="50000"/>
                  </a:schemeClr>
                </a:solidFill>
                <a:latin typeface="Arial" panose="020B0604020202020204" pitchFamily="34" charset="0"/>
                <a:cs typeface="Arial" panose="020B0604020202020204" pitchFamily="34" charset="0"/>
              </a:rPr>
              <a:t>NOBCs:  NOBCs are used to identify the job(s) you filled throughout your tour. Often, the job an officer actually ends up filling is different than the one  detailed to.  For a complete list of NOBCs, refer to </a:t>
            </a:r>
            <a:r>
              <a:rPr lang="en-US" sz="1000" dirty="0">
                <a:solidFill>
                  <a:schemeClr val="tx2">
                    <a:lumMod val="50000"/>
                  </a:schemeClr>
                </a:solidFill>
                <a:latin typeface="Arial" panose="020B0604020202020204" pitchFamily="34" charset="0"/>
                <a:cs typeface="Arial" panose="020B0604020202020204" pitchFamily="34" charset="0"/>
                <a:hlinkClick r:id="rId2"/>
              </a:rPr>
              <a:t>NOOCS Manual, Volume I, Part C</a:t>
            </a:r>
            <a:r>
              <a:rPr lang="en-US" sz="1000" dirty="0">
                <a:solidFill>
                  <a:schemeClr val="tx2">
                    <a:lumMod val="50000"/>
                  </a:schemeClr>
                </a:solidFill>
                <a:latin typeface="Arial" panose="020B0604020202020204" pitchFamily="34" charset="0"/>
                <a:cs typeface="Arial" panose="020B0604020202020204" pitchFamily="34" charset="0"/>
              </a:rPr>
              <a:t>.  Once the tour is listed in Block 91 of your </a:t>
            </a:r>
            <a:r>
              <a:rPr lang="en-US" sz="1000" dirty="0" err="1">
                <a:solidFill>
                  <a:schemeClr val="tx2">
                    <a:lumMod val="50000"/>
                  </a:schemeClr>
                </a:solidFill>
                <a:latin typeface="Arial" panose="020B0604020202020204" pitchFamily="34" charset="0"/>
                <a:cs typeface="Arial" panose="020B0604020202020204" pitchFamily="34" charset="0"/>
              </a:rPr>
              <a:t>ODC</a:t>
            </a:r>
            <a:r>
              <a:rPr lang="en-US" sz="1000" dirty="0">
                <a:solidFill>
                  <a:schemeClr val="tx2">
                    <a:lumMod val="50000"/>
                  </a:schemeClr>
                </a:solidFill>
                <a:latin typeface="Arial" panose="020B0604020202020204" pitchFamily="34" charset="0"/>
                <a:cs typeface="Arial" panose="020B0604020202020204" pitchFamily="34" charset="0"/>
              </a:rPr>
              <a:t>, you can request a total of three per tour.  SC-centric NOBCs are found between in series 1000-1999 and your FITREPs must explicitly speak to the experience.  To request a NOBC update to ODC Block 91 send an email to My Navy Career Center (MNCC) (</a:t>
            </a:r>
            <a:r>
              <a:rPr lang="en-US" sz="1000" dirty="0">
                <a:solidFill>
                  <a:schemeClr val="tx2">
                    <a:lumMod val="50000"/>
                  </a:schemeClr>
                </a:solidFill>
                <a:latin typeface="Arial" panose="020B0604020202020204" pitchFamily="34" charset="0"/>
                <a:cs typeface="Arial" panose="020B0604020202020204" pitchFamily="34" charset="0"/>
                <a:hlinkClick r:id="rId3"/>
              </a:rPr>
              <a:t>askmncc.fct@navy.mil</a:t>
            </a:r>
            <a:r>
              <a:rPr lang="en-US" sz="1000" dirty="0">
                <a:solidFill>
                  <a:schemeClr val="tx2">
                    <a:lumMod val="50000"/>
                  </a:schemeClr>
                </a:solidFill>
                <a:latin typeface="Arial" panose="020B0604020202020204" pitchFamily="34" charset="0"/>
                <a:cs typeface="Arial" panose="020B0604020202020204" pitchFamily="34" charset="0"/>
              </a:rPr>
              <a:t>) with the following:</a:t>
            </a:r>
          </a:p>
          <a:p>
            <a:pPr>
              <a:spcBef>
                <a:spcPts val="600"/>
              </a:spcBef>
            </a:pPr>
            <a:r>
              <a:rPr lang="en-US" sz="1000" dirty="0">
                <a:solidFill>
                  <a:schemeClr val="tx2">
                    <a:lumMod val="50000"/>
                  </a:schemeClr>
                </a:solidFill>
                <a:latin typeface="Arial" panose="020B0604020202020204" pitchFamily="34" charset="0"/>
                <a:cs typeface="Arial" panose="020B0604020202020204" pitchFamily="34" charset="0"/>
              </a:rPr>
              <a:t>          Dear MNCC,</a:t>
            </a:r>
          </a:p>
          <a:p>
            <a:endParaRPr lang="en-US" sz="1000" dirty="0">
              <a:solidFill>
                <a:schemeClr val="tx2">
                  <a:lumMod val="50000"/>
                </a:schemeClr>
              </a:solidFill>
              <a:latin typeface="Arial" panose="020B0604020202020204" pitchFamily="34" charset="0"/>
              <a:cs typeface="Arial" panose="020B0604020202020204" pitchFamily="34" charset="0"/>
            </a:endParaRPr>
          </a:p>
          <a:p>
            <a:r>
              <a:rPr lang="en-US" sz="1000" dirty="0">
                <a:solidFill>
                  <a:schemeClr val="tx2">
                    <a:lumMod val="50000"/>
                  </a:schemeClr>
                </a:solidFill>
                <a:latin typeface="Arial" panose="020B0604020202020204" pitchFamily="34" charset="0"/>
                <a:cs typeface="Arial" panose="020B0604020202020204" pitchFamily="34" charset="0"/>
              </a:rPr>
              <a:t>          Please update Block 91 of my ODC to read:</a:t>
            </a:r>
          </a:p>
          <a:p>
            <a:r>
              <a:rPr lang="en-US" sz="1000" dirty="0">
                <a:solidFill>
                  <a:schemeClr val="tx2">
                    <a:lumMod val="50000"/>
                  </a:schemeClr>
                </a:solidFill>
                <a:latin typeface="Arial" panose="020B0604020202020204" pitchFamily="34" charset="0"/>
                <a:cs typeface="Arial" panose="020B0604020202020204" pitchFamily="34" charset="0"/>
              </a:rPr>
              <a:t>          From:  XXXX-XXXX (enter dates per your ODC)</a:t>
            </a:r>
          </a:p>
          <a:p>
            <a:r>
              <a:rPr lang="en-US" sz="1000" dirty="0">
                <a:solidFill>
                  <a:schemeClr val="tx2">
                    <a:lumMod val="50000"/>
                  </a:schemeClr>
                </a:solidFill>
                <a:latin typeface="Arial" panose="020B0604020202020204" pitchFamily="34" charset="0"/>
                <a:cs typeface="Arial" panose="020B0604020202020204" pitchFamily="34" charset="0"/>
              </a:rPr>
              <a:t>          Title:  (per the NOOCS Manual)</a:t>
            </a:r>
          </a:p>
          <a:p>
            <a:r>
              <a:rPr lang="en-US" sz="1000" dirty="0">
                <a:solidFill>
                  <a:schemeClr val="tx2">
                    <a:lumMod val="50000"/>
                  </a:schemeClr>
                </a:solidFill>
                <a:latin typeface="Arial" panose="020B0604020202020204" pitchFamily="34" charset="0"/>
                <a:cs typeface="Arial" panose="020B0604020202020204" pitchFamily="34" charset="0"/>
              </a:rPr>
              <a:t>          NOBC:  XXXX (four-digit number per NOOCS Manual)</a:t>
            </a:r>
          </a:p>
          <a:p>
            <a:r>
              <a:rPr lang="en-US" sz="1000" dirty="0">
                <a:solidFill>
                  <a:schemeClr val="tx2">
                    <a:lumMod val="50000"/>
                  </a:schemeClr>
                </a:solidFill>
                <a:latin typeface="Arial" panose="020B0604020202020204" pitchFamily="34" charset="0"/>
                <a:cs typeface="Arial" panose="020B0604020202020204" pitchFamily="34" charset="0"/>
              </a:rPr>
              <a:t>          MOS:  XX (per FITREPs)</a:t>
            </a:r>
          </a:p>
          <a:p>
            <a:r>
              <a:rPr lang="en-US" sz="1000" dirty="0">
                <a:solidFill>
                  <a:schemeClr val="tx2">
                    <a:lumMod val="50000"/>
                  </a:schemeClr>
                </a:solidFill>
                <a:latin typeface="Arial" panose="020B0604020202020204" pitchFamily="34" charset="0"/>
                <a:cs typeface="Arial" panose="020B0604020202020204" pitchFamily="34" charset="0"/>
              </a:rPr>
              <a:t>         </a:t>
            </a:r>
            <a:r>
              <a:rPr lang="en-US" sz="1000" i="1" dirty="0">
                <a:solidFill>
                  <a:schemeClr val="tx2">
                    <a:lumMod val="50000"/>
                  </a:schemeClr>
                </a:solidFill>
                <a:latin typeface="Arial" panose="020B0604020202020204" pitchFamily="34" charset="0"/>
                <a:cs typeface="Arial" panose="020B0604020202020204" pitchFamily="34" charset="0"/>
              </a:rPr>
              <a:t> </a:t>
            </a:r>
            <a:endParaRPr lang="en-US" sz="1000" dirty="0">
              <a:solidFill>
                <a:schemeClr val="tx2">
                  <a:lumMod val="50000"/>
                </a:schemeClr>
              </a:solidFill>
              <a:latin typeface="Arial" panose="020B0604020202020204" pitchFamily="34" charset="0"/>
              <a:cs typeface="Arial" panose="020B0604020202020204" pitchFamily="34" charset="0"/>
            </a:endParaRPr>
          </a:p>
          <a:p>
            <a:r>
              <a:rPr lang="en-US" sz="1000" dirty="0">
                <a:solidFill>
                  <a:schemeClr val="tx2">
                    <a:lumMod val="50000"/>
                  </a:schemeClr>
                </a:solidFill>
                <a:latin typeface="Arial" panose="020B0604020202020204" pitchFamily="34" charset="0"/>
                <a:cs typeface="Arial" panose="020B0604020202020204" pitchFamily="34" charset="0"/>
              </a:rPr>
              <a:t>          FITREPs supporting this request are attached as well.</a:t>
            </a:r>
          </a:p>
          <a:p>
            <a:r>
              <a:rPr lang="en-US" sz="1000" dirty="0">
                <a:solidFill>
                  <a:schemeClr val="tx2">
                    <a:lumMod val="50000"/>
                  </a:schemeClr>
                </a:solidFill>
                <a:latin typeface="Arial" panose="020B0604020202020204" pitchFamily="34" charset="0"/>
                <a:cs typeface="Arial" panose="020B0604020202020204" pitchFamily="34" charset="0"/>
              </a:rPr>
              <a:t> </a:t>
            </a:r>
          </a:p>
          <a:p>
            <a:r>
              <a:rPr lang="en-US" sz="1000" dirty="0">
                <a:solidFill>
                  <a:schemeClr val="tx2">
                    <a:lumMod val="50000"/>
                  </a:schemeClr>
                </a:solidFill>
                <a:latin typeface="Arial" panose="020B0604020202020204" pitchFamily="34" charset="0"/>
                <a:cs typeface="Arial" panose="020B0604020202020204" pitchFamily="34" charset="0"/>
              </a:rPr>
              <a:t>          I can be reached at </a:t>
            </a:r>
            <a:r>
              <a:rPr lang="en-US" sz="1000" u="sng" dirty="0">
                <a:solidFill>
                  <a:schemeClr val="tx2">
                    <a:lumMod val="50000"/>
                  </a:schemeClr>
                </a:solidFill>
                <a:latin typeface="Arial" panose="020B0604020202020204" pitchFamily="34" charset="0"/>
                <a:cs typeface="Arial" panose="020B0604020202020204" pitchFamily="34" charset="0"/>
                <a:hlinkClick r:id="rId4"/>
              </a:rPr>
              <a:t>________@navy.mil</a:t>
            </a:r>
            <a:r>
              <a:rPr lang="en-US" sz="1000" dirty="0">
                <a:solidFill>
                  <a:schemeClr val="tx2">
                    <a:lumMod val="50000"/>
                  </a:schemeClr>
                </a:solidFill>
                <a:latin typeface="Arial" panose="020B0604020202020204" pitchFamily="34" charset="0"/>
                <a:cs typeface="Arial" panose="020B0604020202020204" pitchFamily="34" charset="0"/>
              </a:rPr>
              <a:t> if you have any questions. Thank you.“</a:t>
            </a:r>
          </a:p>
          <a:p>
            <a:pPr marL="800100" lvl="1" indent="-342900">
              <a:buFont typeface="Arial" pitchFamily="34" charset="0"/>
              <a:buChar char="•"/>
            </a:pPr>
            <a:endParaRPr lang="en-US" sz="1000" dirty="0">
              <a:solidFill>
                <a:schemeClr val="tx2">
                  <a:lumMod val="50000"/>
                </a:schemeClr>
              </a:solidFill>
              <a:latin typeface="Arial" panose="020B0604020202020204" pitchFamily="34" charset="0"/>
              <a:cs typeface="Arial" panose="020B0604020202020204" pitchFamily="34" charset="0"/>
            </a:endParaRPr>
          </a:p>
          <a:p>
            <a:pPr marL="342900" indent="-342900"/>
            <a:r>
              <a:rPr lang="en-US" sz="1000" dirty="0">
                <a:solidFill>
                  <a:schemeClr val="tx2">
                    <a:lumMod val="50000"/>
                  </a:schemeClr>
                </a:solidFill>
                <a:latin typeface="Arial" panose="020B0604020202020204" pitchFamily="34" charset="0"/>
                <a:cs typeface="Arial" panose="020B0604020202020204" pitchFamily="34" charset="0"/>
              </a:rPr>
              <a:t>		</a:t>
            </a:r>
          </a:p>
          <a:p>
            <a:pPr marL="342900" indent="-342900">
              <a:buAutoNum type="arabicPeriod" startAt="2"/>
            </a:pPr>
            <a:endParaRPr lang="en-US" sz="1000" dirty="0">
              <a:solidFill>
                <a:schemeClr val="tx2">
                  <a:lumMod val="50000"/>
                </a:schemeClr>
              </a:solidFill>
              <a:latin typeface="Arial" panose="020B0604020202020204" pitchFamily="34" charset="0"/>
              <a:cs typeface="Arial" panose="020B0604020202020204" pitchFamily="34" charset="0"/>
            </a:endParaRPr>
          </a:p>
          <a:p>
            <a:pPr marL="342900" indent="-342900">
              <a:buAutoNum type="arabicPeriod" startAt="2"/>
            </a:pPr>
            <a:endParaRPr lang="en-US" sz="1000" dirty="0">
              <a:solidFill>
                <a:schemeClr val="tx2">
                  <a:lumMod val="50000"/>
                </a:schemeClr>
              </a:solidFill>
              <a:latin typeface="Arial" panose="020B0604020202020204" pitchFamily="34" charset="0"/>
              <a:cs typeface="Arial" panose="020B0604020202020204" pitchFamily="34" charset="0"/>
            </a:endParaRPr>
          </a:p>
        </p:txBody>
      </p:sp>
      <p:sp>
        <p:nvSpPr>
          <p:cNvPr id="4" name="TextBox 3"/>
          <p:cNvSpPr txBox="1"/>
          <p:nvPr/>
        </p:nvSpPr>
        <p:spPr>
          <a:xfrm>
            <a:off x="5791200" y="4425515"/>
            <a:ext cx="2438400" cy="1015663"/>
          </a:xfrm>
          <a:prstGeom prst="rect">
            <a:avLst/>
          </a:prstGeom>
          <a:solidFill>
            <a:schemeClr val="accent1">
              <a:lumMod val="20000"/>
              <a:lumOff val="80000"/>
            </a:schemeClr>
          </a:solidFill>
        </p:spPr>
        <p:txBody>
          <a:bodyPr wrap="square" rtlCol="0">
            <a:spAutoFit/>
          </a:bodyPr>
          <a:lstStyle/>
          <a:p>
            <a:r>
              <a:rPr lang="en-US" sz="1000" b="1" dirty="0">
                <a:solidFill>
                  <a:srgbClr val="FF0000"/>
                </a:solidFill>
              </a:rPr>
              <a:t>Important:</a:t>
            </a:r>
            <a:r>
              <a:rPr lang="en-US" sz="1000" dirty="0"/>
              <a:t> After sending your email, you will receive a response with a ticket number. If you do not receive a response, you should contact MNCC to get your ticket number, which is needed for tracking purposes. </a:t>
            </a:r>
          </a:p>
        </p:txBody>
      </p:sp>
    </p:spTree>
  </p:cSld>
  <p:clrMapOvr>
    <a:masterClrMapping/>
  </p:clrMapOvr>
</p:sld>
</file>

<file path=ppt/theme/theme1.xml><?xml version="1.0" encoding="utf-8"?>
<a:theme xmlns:a="http://schemas.openxmlformats.org/drawingml/2006/main" name="Bullet Lis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old">
      <a:majorFont>
        <a:latin typeface="20 pt Arial 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9 NAVSUP pitch template_HQ_OP" id="{A5814A10-AE1C-4CEE-A6E2-0DDDB67563DF}" vid="{173B64B1-1B14-4C1B-9F3E-59796D05ED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1591</Words>
  <Application>Microsoft Office PowerPoint</Application>
  <PresentationFormat>On-screen Show (4:3)</PresentationFormat>
  <Paragraphs>129</Paragraphs>
  <Slides>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Arial Bold</vt:lpstr>
      <vt:lpstr>Calibri</vt:lpstr>
      <vt:lpstr>Helvetica</vt:lpstr>
      <vt:lpstr>Wingdings</vt:lpstr>
      <vt:lpstr>Bullet List</vt:lpstr>
      <vt:lpstr>Office Theme</vt:lpstr>
      <vt:lpstr>Officer Data Card (ODC)</vt:lpstr>
      <vt:lpstr>PowerPoint Presentation</vt:lpstr>
      <vt:lpstr>PowerPoint Presentation</vt:lpstr>
      <vt:lpstr>PowerPoint Presentation</vt:lpstr>
      <vt:lpstr>PowerPoint Presentation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scott.a.long1</dc:creator>
  <cp:lastModifiedBy>Tran, Long K LCDR USN NAVSUPFLC YOKO JA (USA)</cp:lastModifiedBy>
  <cp:revision>56</cp:revision>
  <cp:lastPrinted>2020-02-27T14:44:46Z</cp:lastPrinted>
  <dcterms:created xsi:type="dcterms:W3CDTF">2012-11-16T21:55:10Z</dcterms:created>
  <dcterms:modified xsi:type="dcterms:W3CDTF">2024-01-30T14:02:23Z</dcterms:modified>
</cp:coreProperties>
</file>